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70" r:id="rId5"/>
    <p:sldId id="267" r:id="rId6"/>
    <p:sldId id="269" r:id="rId7"/>
    <p:sldId id="268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8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02813-F46E-49E2-9F92-B0004BFD7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75D1CB-76E4-4067-B5BF-A81BE6F56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5CB2C-6E84-41D3-9D6C-73807D2E3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8DB8F-3EF1-45DF-85D3-0CB90F0F5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F2BD2-4543-4BDA-B650-33F1FD1D7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13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4D39D-30DE-4E1F-9A75-CC2A84FEA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5ECA3-86E9-493E-B603-70BB236F3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488DE-BA30-4D68-AEF1-45F323C04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AFF6D-21FA-40D8-B0DB-4A97A21F3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CA35F-700C-4C16-8748-4CF95CE7F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15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4EF846-2370-4C88-A8E5-C66BBA6DF0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E7FFE-6938-4EB6-8C54-F6BC0C676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DDF7C-665B-4CFF-BDBC-2DA66007F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5C054-EFE9-449D-A185-76FD14E32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DA831-C6A6-4204-88FB-0B20B7BE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86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4BC69-80CC-4935-B8CC-EC2D9A32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EB77-EC91-4965-8031-725F04684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1A6DD-C8AE-44AF-915E-592CEF4C5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39A19-0190-44B2-A836-CA721744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335A-7E5C-482D-84CA-5891264D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30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C9F2-FCDA-4AF2-80E5-5CF6F4D40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11E35-95BF-4566-99E1-36D17E115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C4A78-BF1E-4534-8C4C-8A962B69C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8A4DE-BED0-48F0-94CA-CCD7E67F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3B716-EB88-4744-94EB-3B88CEF7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24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B8E8D-F0A3-4360-BB6D-8168F805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85237-F988-476C-8F3A-3D5399BA4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349D6-4811-4284-BF74-52E47BD97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988AF-B05B-4A14-925D-D3475BE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1D9CC-951A-4E59-88BC-2CBBEBE5D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CA4C2-EEFC-4AAD-B46F-44DD06D71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92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023C6-F784-4304-9285-BC2150A4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5E886-6285-4B6D-9252-FB2A38A44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A0658-595C-48C1-8DBA-19834D8A6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2619DB-31E6-4877-B504-99ADA5DDB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B2C829-2505-4C36-8853-1F324E370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C38D6B-A989-41EE-BC88-4DA11F013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010B8A-531D-44DF-9E7C-A1193AD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3E3512-4B7E-4BC3-AA6E-5E22DAFA8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96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0545-0319-49D1-93FD-C10395365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3EAE8-C92C-4E22-8431-FC7879720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BCFD8-B62C-4B11-8318-A3785B2DA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86830-CC42-49EF-AABD-6D103367B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06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1079B-BE11-4370-A845-F4B2410A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AE82E-E607-496C-A4E7-0EF70BA6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9933F-2582-4357-AC70-CAA1D61E6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52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FEFDB-9F82-4700-8EEB-7464C8CC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39C8D-7076-44DF-9BC2-718F27357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93A422-C162-4C82-8812-D6A1B820A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136FE-10FC-439F-8D60-7C546FD32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21359-DE13-4998-96B2-11774D8C8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01CF5-FCB3-4CED-8A69-993EE35D3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27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2F021-90B1-4923-A9EF-90B4A8673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F30056-C25E-4C6E-8028-76C99F3EE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D9BE1-627D-43F7-91FF-4C09746BC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D04BF-A083-4787-8D78-D5DB8CB4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DF98A-A16F-40D7-B9FB-6E9658955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F1B42-0361-4352-86BA-9A125322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07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A4FCCA-ACD0-4132-850A-8BA9F26FE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9BAFF-D153-4377-AF69-E10852D7F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4A010-842C-4C7B-8A33-104DE4637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6A120-4BE7-4F05-BA87-0AF49AA29D7A}" type="datetimeFigureOut">
              <a:rPr lang="en-GB" smtClean="0"/>
              <a:t>21/09/2021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DE2CB-02C3-43A0-9710-39F2FA5623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0A630-5C52-4BD4-ADDF-B44036BFE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F8AD4-6E92-4621-A385-001CFB9F53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78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jadeconsultancy" TargetMode="External"/><Relationship Id="rId2" Type="http://schemas.openxmlformats.org/officeDocument/2006/relationships/hyperlink" Target="https://www.linkedin.com/in/jadepluck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1.png"/><Relationship Id="rId4" Type="http://schemas.openxmlformats.org/officeDocument/2006/relationships/hyperlink" Target="www.jadeconsultancy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F1E9B-7F3B-40EC-BD86-2414B0ABE9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b="1" dirty="0">
                <a:solidFill>
                  <a:srgbClr val="218E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TIPS TO GET YOUR BUSINESS STARTED ON ITS SUSTAINABILITY JOURNEY.</a:t>
            </a:r>
            <a:endParaRPr lang="en-GB" sz="4800" b="1" dirty="0">
              <a:solidFill>
                <a:srgbClr val="218E8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634D6C-EC16-44CE-9ECC-3636CCB28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By Jade Pluck</a:t>
            </a:r>
            <a:endParaRPr lang="en-GB" sz="2000" dirty="0">
              <a:solidFill>
                <a:srgbClr val="218E8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A7CDFA-1C5D-4874-BC75-D4294D23D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2853" y="5246327"/>
            <a:ext cx="3174776" cy="130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68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 with medium confidence">
            <a:extLst>
              <a:ext uri="{FF2B5EF4-FFF2-40B4-BE49-F238E27FC236}">
                <a16:creationId xmlns:a16="http://schemas.microsoft.com/office/drawing/2014/main" id="{4E89A935-1C02-498E-B3C5-E2227838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89" y="5652656"/>
            <a:ext cx="1336920" cy="10252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1CDF6E-D1A1-477E-BD6A-D6048CE4927C}"/>
              </a:ext>
            </a:extLst>
          </p:cNvPr>
          <p:cNvSpPr txBox="1"/>
          <p:nvPr/>
        </p:nvSpPr>
        <p:spPr>
          <a:xfrm>
            <a:off x="249382" y="235527"/>
            <a:ext cx="11689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Purpose – The WHY your company exists</a:t>
            </a:r>
            <a:endParaRPr lang="en-GB" sz="3200" b="1" dirty="0">
              <a:solidFill>
                <a:srgbClr val="218E8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1B01E-45CF-464A-A4C7-AC670F211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923" y="1248079"/>
            <a:ext cx="2288154" cy="11131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27B9D76-9D32-4B0A-B9EC-4F10F0D80393}"/>
              </a:ext>
            </a:extLst>
          </p:cNvPr>
          <p:cNvSpPr txBox="1"/>
          <p:nvPr/>
        </p:nvSpPr>
        <p:spPr>
          <a:xfrm>
            <a:off x="3046295" y="2721053"/>
            <a:ext cx="6096000" cy="2888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i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“To create a better everyday life for the many people.”</a:t>
            </a:r>
            <a:endParaRPr lang="en-GB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i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“Our vision also goes beyond home furnishing. We want to create a better everyday for all people impacted by our business.”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https://ikea.jobs.cz/en/vision-culture-and-values/</a:t>
            </a:r>
          </a:p>
        </p:txBody>
      </p:sp>
    </p:spTree>
    <p:extLst>
      <p:ext uri="{BB962C8B-B14F-4D97-AF65-F5344CB8AC3E}">
        <p14:creationId xmlns:p14="http://schemas.microsoft.com/office/powerpoint/2010/main" val="2039697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 with medium confidence">
            <a:extLst>
              <a:ext uri="{FF2B5EF4-FFF2-40B4-BE49-F238E27FC236}">
                <a16:creationId xmlns:a16="http://schemas.microsoft.com/office/drawing/2014/main" id="{4E89A935-1C02-498E-B3C5-E2227838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89" y="5652656"/>
            <a:ext cx="1336920" cy="10252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1CDF6E-D1A1-477E-BD6A-D6048CE4927C}"/>
              </a:ext>
            </a:extLst>
          </p:cNvPr>
          <p:cNvSpPr txBox="1"/>
          <p:nvPr/>
        </p:nvSpPr>
        <p:spPr>
          <a:xfrm>
            <a:off x="249382" y="235527"/>
            <a:ext cx="11689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Company Values – Creating a culture for people to thrive</a:t>
            </a:r>
            <a:endParaRPr lang="en-GB" sz="3200" b="1" dirty="0">
              <a:solidFill>
                <a:srgbClr val="218E8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1B01E-45CF-464A-A4C7-AC670F211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2752" y="1232574"/>
            <a:ext cx="2521478" cy="122666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27B9D76-9D32-4B0A-B9EC-4F10F0D80393}"/>
              </a:ext>
            </a:extLst>
          </p:cNvPr>
          <p:cNvSpPr txBox="1"/>
          <p:nvPr/>
        </p:nvSpPr>
        <p:spPr>
          <a:xfrm>
            <a:off x="2715491" y="2602555"/>
            <a:ext cx="6096000" cy="2857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i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“Caring for the people and the planet.</a:t>
            </a:r>
            <a:endParaRPr lang="en-GB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i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want to be a force for positive change. We have the possibility to make a significant and lasting impact - today and for the generations to come.”</a:t>
            </a:r>
            <a:endParaRPr lang="en-GB" sz="2400" i="1" dirty="0">
              <a:solidFill>
                <a:srgbClr val="000000"/>
              </a:solidFill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https://ikea.jobs.cz/en/vision-culture-and-values/</a:t>
            </a:r>
          </a:p>
        </p:txBody>
      </p:sp>
    </p:spTree>
    <p:extLst>
      <p:ext uri="{BB962C8B-B14F-4D97-AF65-F5344CB8AC3E}">
        <p14:creationId xmlns:p14="http://schemas.microsoft.com/office/powerpoint/2010/main" val="101023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 with medium confidence">
            <a:extLst>
              <a:ext uri="{FF2B5EF4-FFF2-40B4-BE49-F238E27FC236}">
                <a16:creationId xmlns:a16="http://schemas.microsoft.com/office/drawing/2014/main" id="{4E89A935-1C02-498E-B3C5-E2227838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89" y="5652656"/>
            <a:ext cx="1336920" cy="10252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1CDF6E-D1A1-477E-BD6A-D6048CE4927C}"/>
              </a:ext>
            </a:extLst>
          </p:cNvPr>
          <p:cNvSpPr txBox="1"/>
          <p:nvPr/>
        </p:nvSpPr>
        <p:spPr>
          <a:xfrm>
            <a:off x="249382" y="235527"/>
            <a:ext cx="1168982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Forbes Article</a:t>
            </a:r>
          </a:p>
          <a:p>
            <a:pPr algn="ctr"/>
            <a:r>
              <a:rPr lang="en-US" dirty="0"/>
              <a:t>Global Study Reveals Consumers Are Four To Six Times More Likely To Purchase, Protect And Champion Purpose-Driven Companies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BF5152-9FF4-4275-A8DF-E51FDFE71D33}"/>
              </a:ext>
            </a:extLst>
          </p:cNvPr>
          <p:cNvSpPr txBox="1"/>
          <p:nvPr/>
        </p:nvSpPr>
        <p:spPr>
          <a:xfrm>
            <a:off x="2451584" y="6026774"/>
            <a:ext cx="67965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https://www.forbes.com/sites/afdhelaziz/2020/06/17/global-study-reveals-consumers-are-four-to-six-times-more-likely-to-purchase-protect-and-champion-purpose-driven-companies/?sh=714e1b01435f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9414F2-4CFE-41EF-89C8-E6F2E13473A0}"/>
              </a:ext>
            </a:extLst>
          </p:cNvPr>
          <p:cNvSpPr txBox="1"/>
          <p:nvPr/>
        </p:nvSpPr>
        <p:spPr>
          <a:xfrm>
            <a:off x="3046295" y="1914001"/>
            <a:ext cx="6096000" cy="3029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b="1" i="1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“92% of Gen-Z (Age 6-24) and 90% Millennial (Age 25-40) respondents said they would act in support of a purposeful brand;”</a:t>
            </a:r>
          </a:p>
        </p:txBody>
      </p:sp>
    </p:spTree>
    <p:extLst>
      <p:ext uri="{BB962C8B-B14F-4D97-AF65-F5344CB8AC3E}">
        <p14:creationId xmlns:p14="http://schemas.microsoft.com/office/powerpoint/2010/main" val="553330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 with medium confidence">
            <a:extLst>
              <a:ext uri="{FF2B5EF4-FFF2-40B4-BE49-F238E27FC236}">
                <a16:creationId xmlns:a16="http://schemas.microsoft.com/office/drawing/2014/main" id="{4E89A935-1C02-498E-B3C5-E2227838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89" y="5652656"/>
            <a:ext cx="1336920" cy="10252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1CDF6E-D1A1-477E-BD6A-D6048CE4927C}"/>
              </a:ext>
            </a:extLst>
          </p:cNvPr>
          <p:cNvSpPr txBox="1"/>
          <p:nvPr/>
        </p:nvSpPr>
        <p:spPr>
          <a:xfrm>
            <a:off x="251085" y="180108"/>
            <a:ext cx="11689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Calculate Your Emissions - Carbon Trust</a:t>
            </a:r>
            <a:endParaRPr lang="en-GB" sz="3200" b="1" dirty="0">
              <a:solidFill>
                <a:srgbClr val="218E8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54BAAD-1CA3-4360-9794-51BFCD11A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535" y="1476375"/>
            <a:ext cx="8162925" cy="39052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86B608-A062-42B0-8333-E10A76E57D52}"/>
              </a:ext>
            </a:extLst>
          </p:cNvPr>
          <p:cNvSpPr txBox="1"/>
          <p:nvPr/>
        </p:nvSpPr>
        <p:spPr>
          <a:xfrm>
            <a:off x="2931289" y="5446786"/>
            <a:ext cx="60940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/>
              <a:t>https://www.carbontrust.com/resources/briefing-what-are-scope-3-emissions</a:t>
            </a:r>
          </a:p>
        </p:txBody>
      </p:sp>
    </p:spTree>
    <p:extLst>
      <p:ext uri="{BB962C8B-B14F-4D97-AF65-F5344CB8AC3E}">
        <p14:creationId xmlns:p14="http://schemas.microsoft.com/office/powerpoint/2010/main" val="262874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 with medium confidence">
            <a:extLst>
              <a:ext uri="{FF2B5EF4-FFF2-40B4-BE49-F238E27FC236}">
                <a16:creationId xmlns:a16="http://schemas.microsoft.com/office/drawing/2014/main" id="{4E89A935-1C02-498E-B3C5-E2227838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89" y="5652656"/>
            <a:ext cx="1336920" cy="10252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1CDF6E-D1A1-477E-BD6A-D6048CE4927C}"/>
              </a:ext>
            </a:extLst>
          </p:cNvPr>
          <p:cNvSpPr txBox="1"/>
          <p:nvPr/>
        </p:nvSpPr>
        <p:spPr>
          <a:xfrm>
            <a:off x="249382" y="235527"/>
            <a:ext cx="1168982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Deloitte Study </a:t>
            </a:r>
          </a:p>
          <a:p>
            <a:pPr algn="ctr"/>
            <a:r>
              <a:rPr lang="en-US" dirty="0"/>
              <a:t>“Shifting sands: Are consumers still embracing sustainability? Changes and key findings in sustainability and consumer behavior in 2021”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B7BCDB-BF13-4AF1-B06C-CA440C7AA9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0049" y="1633732"/>
            <a:ext cx="4379657" cy="413360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3BF5152-9FF4-4275-A8DF-E51FDFE71D33}"/>
              </a:ext>
            </a:extLst>
          </p:cNvPr>
          <p:cNvSpPr txBox="1"/>
          <p:nvPr/>
        </p:nvSpPr>
        <p:spPr>
          <a:xfrm>
            <a:off x="2451584" y="6026774"/>
            <a:ext cx="67965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https://www2.deloitte.com/uk/en/pages/consumer-business/articles/sustainable-consumer.html</a:t>
            </a:r>
          </a:p>
        </p:txBody>
      </p:sp>
    </p:spTree>
    <p:extLst>
      <p:ext uri="{BB962C8B-B14F-4D97-AF65-F5344CB8AC3E}">
        <p14:creationId xmlns:p14="http://schemas.microsoft.com/office/powerpoint/2010/main" val="30074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 with medium confidence">
            <a:extLst>
              <a:ext uri="{FF2B5EF4-FFF2-40B4-BE49-F238E27FC236}">
                <a16:creationId xmlns:a16="http://schemas.microsoft.com/office/drawing/2014/main" id="{4E89A935-1C02-498E-B3C5-E2227838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89" y="5652656"/>
            <a:ext cx="1336920" cy="10252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1CDF6E-D1A1-477E-BD6A-D6048CE4927C}"/>
              </a:ext>
            </a:extLst>
          </p:cNvPr>
          <p:cNvSpPr txBox="1"/>
          <p:nvPr/>
        </p:nvSpPr>
        <p:spPr>
          <a:xfrm>
            <a:off x="249382" y="235527"/>
            <a:ext cx="11689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Sustainability Tips</a:t>
            </a:r>
            <a:endParaRPr lang="en-GB" sz="3200" b="1" dirty="0">
              <a:solidFill>
                <a:srgbClr val="218E8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A2A695-28D4-49D1-A591-F8545071FD2A}"/>
              </a:ext>
            </a:extLst>
          </p:cNvPr>
          <p:cNvSpPr txBox="1"/>
          <p:nvPr/>
        </p:nvSpPr>
        <p:spPr>
          <a:xfrm>
            <a:off x="249382" y="1773382"/>
            <a:ext cx="100722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Use </a:t>
            </a:r>
            <a:r>
              <a:rPr lang="en-US" sz="2800" dirty="0" err="1"/>
              <a:t>Zellar</a:t>
            </a:r>
            <a:r>
              <a:rPr lang="en-US" sz="2800" dirty="0"/>
              <a:t> or the GHG Protocol to calculate your carbon emissions.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Pledge your reduction of carbon emissions on the SME Climate Hub.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Create a sustainability report to share with your stakeholders.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future business opportunities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trengthen your stakeholder relationships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uilding long term resilience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Link your sustainability goals to the UN Sustainable Development Goals</a:t>
            </a:r>
            <a:r>
              <a:rPr lang="en-US" sz="24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238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FDA4A6-06DD-43D3-BDC7-C953E2255287}"/>
              </a:ext>
            </a:extLst>
          </p:cNvPr>
          <p:cNvSpPr txBox="1"/>
          <p:nvPr/>
        </p:nvSpPr>
        <p:spPr>
          <a:xfrm>
            <a:off x="638882" y="848110"/>
            <a:ext cx="7355191" cy="3311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218E8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Multiple small sustainable steps make a big difference.</a:t>
            </a:r>
            <a:endParaRPr lang="en-US" sz="36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1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Email: jade@jadeconsultancy.co.uk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07834 525624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 with me on LinkedIn: </a:t>
            </a:r>
            <a:r>
              <a:rPr lang="en-GB" sz="1800" u="none" strike="noStrike" dirty="0">
                <a:solidFill>
                  <a:srgbClr val="0563C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linkedin.com/in/</a:t>
            </a:r>
            <a:r>
              <a:rPr lang="en-GB" sz="1800" u="none" strike="noStrike" dirty="0" err="1">
                <a:solidFill>
                  <a:srgbClr val="0563C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jadepluck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Follow Jade Consultancy on LinkedIn: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https://www.linkedin.com/company/jadeconsultancy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www.jadeconsultancy.co.uk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7EE44C-DFDF-4F10-B231-271576217A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9231" y="5527340"/>
            <a:ext cx="2725979" cy="1118350"/>
          </a:xfrm>
          <a:prstGeom prst="rect">
            <a:avLst/>
          </a:prstGeom>
        </p:spPr>
      </p:pic>
      <p:pic>
        <p:nvPicPr>
          <p:cNvPr id="4" name="Picture 3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9A495DA2-692F-442B-8954-0B365855BC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401" y="848110"/>
            <a:ext cx="2732809" cy="364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82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81F7BB11E59640ACE264E814D47B01" ma:contentTypeVersion="14" ma:contentTypeDescription="Create a new document." ma:contentTypeScope="" ma:versionID="25cff71d744973c7c816d75a8ad5fc20">
  <xsd:schema xmlns:xsd="http://www.w3.org/2001/XMLSchema" xmlns:xs="http://www.w3.org/2001/XMLSchema" xmlns:p="http://schemas.microsoft.com/office/2006/metadata/properties" xmlns:ns2="ee827da0-a10e-4a55-a291-03523988b496" xmlns:ns3="73cbfd43-f5c3-4c2d-870f-4a962cc8e3bb" targetNamespace="http://schemas.microsoft.com/office/2006/metadata/properties" ma:root="true" ma:fieldsID="b75d3a33bf471ae16cfb1d72e2dbdd1b" ns2:_="" ns3:_="">
    <xsd:import namespace="ee827da0-a10e-4a55-a291-03523988b496"/>
    <xsd:import namespace="73cbfd43-f5c3-4c2d-870f-4a962cc8e3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Creato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27da0-a10e-4a55-a291-03523988b4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Creator" ma:index="20" nillable="true" ma:displayName="Creator" ma:internalName="Creator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cbfd43-f5c3-4c2d-870f-4a962cc8e3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reator xmlns="ee827da0-a10e-4a55-a291-03523988b496" xsi:nil="true"/>
  </documentManagement>
</p:properties>
</file>

<file path=customXml/itemProps1.xml><?xml version="1.0" encoding="utf-8"?>
<ds:datastoreItem xmlns:ds="http://schemas.openxmlformats.org/officeDocument/2006/customXml" ds:itemID="{08FD5523-BBA5-4034-B42E-68D6C356AFFF}"/>
</file>

<file path=customXml/itemProps2.xml><?xml version="1.0" encoding="utf-8"?>
<ds:datastoreItem xmlns:ds="http://schemas.openxmlformats.org/officeDocument/2006/customXml" ds:itemID="{5087ABEF-7544-45E3-B36F-640190E1DBB5}"/>
</file>

<file path=customXml/itemProps3.xml><?xml version="1.0" encoding="utf-8"?>
<ds:datastoreItem xmlns:ds="http://schemas.openxmlformats.org/officeDocument/2006/customXml" ds:itemID="{128E73B7-62F4-41A1-B171-F764C542B019}"/>
</file>

<file path=docProps/app.xml><?xml version="1.0" encoding="utf-8"?>
<Properties xmlns="http://schemas.openxmlformats.org/officeDocument/2006/extended-properties" xmlns:vt="http://schemas.openxmlformats.org/officeDocument/2006/docPropsVTypes">
  <TotalTime>3326</TotalTime>
  <Words>382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Verdana</vt:lpstr>
      <vt:lpstr>Office Theme</vt:lpstr>
      <vt:lpstr>TIPS TO GET YOUR BUSINESS STARTED ON ITS SUSTAINABILITY JOURNEY.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Jade Pluck</dc:creator>
  <cp:lastModifiedBy>Jade Pluck</cp:lastModifiedBy>
  <cp:revision>37</cp:revision>
  <dcterms:created xsi:type="dcterms:W3CDTF">2021-05-25T12:06:52Z</dcterms:created>
  <dcterms:modified xsi:type="dcterms:W3CDTF">2021-09-21T09:49:56Z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0x010100F581F7BB11E59640ACE264E814D47B01</vt:lpwstr>
  </property>
</Properties>
</file>