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11"/>
  </p:notesMasterIdLst>
  <p:handoutMasterIdLst>
    <p:handoutMasterId r:id="rId12"/>
  </p:handoutMasterIdLst>
  <p:sldIdLst>
    <p:sldId id="256" r:id="rId2"/>
    <p:sldId id="257" r:id="rId3"/>
    <p:sldId id="304" r:id="rId4"/>
    <p:sldId id="305" r:id="rId5"/>
    <p:sldId id="307" r:id="rId6"/>
    <p:sldId id="313" r:id="rId7"/>
    <p:sldId id="261" r:id="rId8"/>
    <p:sldId id="302" r:id="rId9"/>
    <p:sldId id="306" r:id="rId10"/>
  </p:sldIdLst>
  <p:sldSz cx="9144000" cy="5143500" type="screen16x9"/>
  <p:notesSz cx="6858000" cy="9945688"/>
  <p:embeddedFontLst>
    <p:embeddedFont>
      <p:font typeface="Calibri" panose="020F0502020204030204" pitchFamily="34" charset="0"/>
      <p:regular r:id="rId13"/>
      <p:bold r:id="rId14"/>
      <p:italic r:id="rId15"/>
      <p:boldItalic r:id="rId16"/>
    </p:embeddedFont>
    <p:embeddedFont>
      <p:font typeface="Open Sans" panose="020B0606030504020204" pitchFamily="34" charset="0"/>
      <p:regular r:id="rId17"/>
      <p:bold r:id="rId18"/>
      <p:italic r:id="rId19"/>
      <p:boldItalic r:id="rId20"/>
    </p:embeddedFont>
    <p:embeddedFont>
      <p:font typeface="Open Sans ExtraBold" panose="020B0906030804020204" pitchFamily="34" charset="0"/>
      <p:bold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88"/>
    <a:srgbClr val="FCBB69"/>
    <a:srgbClr val="00553F"/>
    <a:srgbClr val="C2BDDE"/>
    <a:srgbClr val="57486B"/>
    <a:srgbClr val="0062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0072" autoAdjust="0"/>
  </p:normalViewPr>
  <p:slideViewPr>
    <p:cSldViewPr snapToGrid="0">
      <p:cViewPr varScale="1">
        <p:scale>
          <a:sx n="120" d="100"/>
          <a:sy n="120" d="100"/>
        </p:scale>
        <p:origin x="120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Beckerson" userId="e2cbc6f7-8431-44e2-bb32-b891b42ac68c" providerId="ADAL" clId="{3665B636-DBCC-4FB2-831A-A343EB049890}"/>
    <pc:docChg chg="modSld">
      <pc:chgData name="Helen Beckerson" userId="e2cbc6f7-8431-44e2-bb32-b891b42ac68c" providerId="ADAL" clId="{3665B636-DBCC-4FB2-831A-A343EB049890}" dt="2020-12-02T17:36:21.447" v="5" actId="20577"/>
      <pc:docMkLst>
        <pc:docMk/>
      </pc:docMkLst>
      <pc:sldChg chg="modNotesTx">
        <pc:chgData name="Helen Beckerson" userId="e2cbc6f7-8431-44e2-bb32-b891b42ac68c" providerId="ADAL" clId="{3665B636-DBCC-4FB2-831A-A343EB049890}" dt="2020-12-02T17:35:44.577" v="1" actId="20577"/>
        <pc:sldMkLst>
          <pc:docMk/>
          <pc:sldMk cId="3138144221" sldId="305"/>
        </pc:sldMkLst>
      </pc:sldChg>
      <pc:sldChg chg="modNotesTx">
        <pc:chgData name="Helen Beckerson" userId="e2cbc6f7-8431-44e2-bb32-b891b42ac68c" providerId="ADAL" clId="{3665B636-DBCC-4FB2-831A-A343EB049890}" dt="2020-12-02T17:36:06.708" v="4" actId="20577"/>
        <pc:sldMkLst>
          <pc:docMk/>
          <pc:sldMk cId="3649003221" sldId="307"/>
        </pc:sldMkLst>
      </pc:sldChg>
      <pc:sldChg chg="modNotesTx">
        <pc:chgData name="Helen Beckerson" userId="e2cbc6f7-8431-44e2-bb32-b891b42ac68c" providerId="ADAL" clId="{3665B636-DBCC-4FB2-831A-A343EB049890}" dt="2020-12-02T17:36:21.447" v="5" actId="20577"/>
        <pc:sldMkLst>
          <pc:docMk/>
          <pc:sldMk cId="2301469737" sldId="3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2547" cy="497843"/>
          </a:xfrm>
          <a:prstGeom prst="rect">
            <a:avLst/>
          </a:prstGeom>
        </p:spPr>
        <p:txBody>
          <a:bodyPr vert="horz" lIns="91861" tIns="45930" rIns="91861" bIns="45930" rtlCol="0"/>
          <a:lstStyle>
            <a:lvl1pPr algn="l">
              <a:defRPr sz="1200"/>
            </a:lvl1pPr>
          </a:lstStyle>
          <a:p>
            <a:endParaRPr lang="en-GB"/>
          </a:p>
        </p:txBody>
      </p:sp>
      <p:sp>
        <p:nvSpPr>
          <p:cNvPr id="3" name="Date Placeholder 2"/>
          <p:cNvSpPr>
            <a:spLocks noGrp="1"/>
          </p:cNvSpPr>
          <p:nvPr>
            <p:ph type="dt" sz="quarter" idx="1"/>
          </p:nvPr>
        </p:nvSpPr>
        <p:spPr>
          <a:xfrm>
            <a:off x="3883853" y="2"/>
            <a:ext cx="2972547" cy="497843"/>
          </a:xfrm>
          <a:prstGeom prst="rect">
            <a:avLst/>
          </a:prstGeom>
        </p:spPr>
        <p:txBody>
          <a:bodyPr vert="horz" lIns="91861" tIns="45930" rIns="91861" bIns="45930" rtlCol="0"/>
          <a:lstStyle>
            <a:lvl1pPr algn="r">
              <a:defRPr sz="1200"/>
            </a:lvl1pPr>
          </a:lstStyle>
          <a:p>
            <a:fld id="{86993748-DE2C-4D0F-9D71-B87E50EE1184}" type="datetimeFigureOut">
              <a:rPr lang="en-GB" smtClean="0"/>
              <a:t>02/12/2020</a:t>
            </a:fld>
            <a:endParaRPr lang="en-GB"/>
          </a:p>
        </p:txBody>
      </p:sp>
      <p:sp>
        <p:nvSpPr>
          <p:cNvPr id="4" name="Footer Placeholder 3"/>
          <p:cNvSpPr>
            <a:spLocks noGrp="1"/>
          </p:cNvSpPr>
          <p:nvPr>
            <p:ph type="ftr" sz="quarter" idx="2"/>
          </p:nvPr>
        </p:nvSpPr>
        <p:spPr>
          <a:xfrm>
            <a:off x="0" y="9447848"/>
            <a:ext cx="2972547" cy="497843"/>
          </a:xfrm>
          <a:prstGeom prst="rect">
            <a:avLst/>
          </a:prstGeom>
        </p:spPr>
        <p:txBody>
          <a:bodyPr vert="horz" lIns="91861" tIns="45930" rIns="91861" bIns="45930" rtlCol="0" anchor="b"/>
          <a:lstStyle>
            <a:lvl1pPr algn="l">
              <a:defRPr sz="1200"/>
            </a:lvl1pPr>
          </a:lstStyle>
          <a:p>
            <a:endParaRPr lang="en-GB"/>
          </a:p>
        </p:txBody>
      </p:sp>
      <p:sp>
        <p:nvSpPr>
          <p:cNvPr id="5" name="Slide Number Placeholder 4"/>
          <p:cNvSpPr>
            <a:spLocks noGrp="1"/>
          </p:cNvSpPr>
          <p:nvPr>
            <p:ph type="sldNum" sz="quarter" idx="3"/>
          </p:nvPr>
        </p:nvSpPr>
        <p:spPr>
          <a:xfrm>
            <a:off x="3883853" y="9447848"/>
            <a:ext cx="2972547" cy="497843"/>
          </a:xfrm>
          <a:prstGeom prst="rect">
            <a:avLst/>
          </a:prstGeom>
        </p:spPr>
        <p:txBody>
          <a:bodyPr vert="horz" lIns="91861" tIns="45930" rIns="91861" bIns="45930" rtlCol="0" anchor="b"/>
          <a:lstStyle>
            <a:lvl1pPr algn="r">
              <a:defRPr sz="1200"/>
            </a:lvl1pPr>
          </a:lstStyle>
          <a:p>
            <a:fld id="{46B9A71E-25E1-4DC1-AE32-04049A28AB04}" type="slidenum">
              <a:rPr lang="en-GB" smtClean="0"/>
              <a:t>‹#›</a:t>
            </a:fld>
            <a:endParaRPr lang="en-GB"/>
          </a:p>
        </p:txBody>
      </p:sp>
    </p:spTree>
    <p:extLst>
      <p:ext uri="{BB962C8B-B14F-4D97-AF65-F5344CB8AC3E}">
        <p14:creationId xmlns:p14="http://schemas.microsoft.com/office/powerpoint/2010/main" val="1842470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1800" cy="499011"/>
          </a:xfrm>
          <a:prstGeom prst="rect">
            <a:avLst/>
          </a:prstGeom>
        </p:spPr>
        <p:txBody>
          <a:bodyPr vert="horz" lIns="91861" tIns="45930" rIns="91861" bIns="45930" rtlCol="0"/>
          <a:lstStyle>
            <a:lvl1pPr algn="l">
              <a:defRPr sz="1200"/>
            </a:lvl1pPr>
          </a:lstStyle>
          <a:p>
            <a:endParaRPr lang="en-GB"/>
          </a:p>
        </p:txBody>
      </p:sp>
      <p:sp>
        <p:nvSpPr>
          <p:cNvPr id="3" name="Date Placeholder 2"/>
          <p:cNvSpPr>
            <a:spLocks noGrp="1"/>
          </p:cNvSpPr>
          <p:nvPr>
            <p:ph type="dt" idx="1"/>
          </p:nvPr>
        </p:nvSpPr>
        <p:spPr>
          <a:xfrm>
            <a:off x="3884616" y="1"/>
            <a:ext cx="2971800" cy="499011"/>
          </a:xfrm>
          <a:prstGeom prst="rect">
            <a:avLst/>
          </a:prstGeom>
        </p:spPr>
        <p:txBody>
          <a:bodyPr vert="horz" lIns="91861" tIns="45930" rIns="91861" bIns="45930" rtlCol="0"/>
          <a:lstStyle>
            <a:lvl1pPr algn="r">
              <a:defRPr sz="1200"/>
            </a:lvl1pPr>
          </a:lstStyle>
          <a:p>
            <a:fld id="{A995E29A-448C-4CEA-9A27-5DDDD49E3329}" type="datetimeFigureOut">
              <a:rPr lang="en-GB" smtClean="0"/>
              <a:t>02/12/2020</a:t>
            </a:fld>
            <a:endParaRPr lang="en-GB"/>
          </a:p>
        </p:txBody>
      </p:sp>
      <p:sp>
        <p:nvSpPr>
          <p:cNvPr id="4" name="Slide Image Placeholder 3"/>
          <p:cNvSpPr>
            <a:spLocks noGrp="1" noRot="1" noChangeAspect="1"/>
          </p:cNvSpPr>
          <p:nvPr>
            <p:ph type="sldImg" idx="2"/>
          </p:nvPr>
        </p:nvSpPr>
        <p:spPr>
          <a:xfrm>
            <a:off x="449263" y="1246188"/>
            <a:ext cx="5959475" cy="3352800"/>
          </a:xfrm>
          <a:prstGeom prst="rect">
            <a:avLst/>
          </a:prstGeom>
          <a:noFill/>
          <a:ln w="12700">
            <a:solidFill>
              <a:prstClr val="black"/>
            </a:solidFill>
          </a:ln>
        </p:spPr>
        <p:txBody>
          <a:bodyPr vert="horz" lIns="91861" tIns="45930" rIns="91861" bIns="45930" rtlCol="0" anchor="ctr"/>
          <a:lstStyle/>
          <a:p>
            <a:endParaRPr lang="en-GB"/>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861" tIns="45930" rIns="91861" bIns="459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46680"/>
            <a:ext cx="2971800" cy="499011"/>
          </a:xfrm>
          <a:prstGeom prst="rect">
            <a:avLst/>
          </a:prstGeom>
        </p:spPr>
        <p:txBody>
          <a:bodyPr vert="horz" lIns="91861" tIns="45930" rIns="91861" bIns="45930" rtlCol="0" anchor="b"/>
          <a:lstStyle>
            <a:lvl1pPr algn="l">
              <a:defRPr sz="1200"/>
            </a:lvl1pPr>
          </a:lstStyle>
          <a:p>
            <a:endParaRPr lang="en-GB"/>
          </a:p>
        </p:txBody>
      </p:sp>
      <p:sp>
        <p:nvSpPr>
          <p:cNvPr id="7" name="Slide Number Placeholder 6"/>
          <p:cNvSpPr>
            <a:spLocks noGrp="1"/>
          </p:cNvSpPr>
          <p:nvPr>
            <p:ph type="sldNum" sz="quarter" idx="5"/>
          </p:nvPr>
        </p:nvSpPr>
        <p:spPr>
          <a:xfrm>
            <a:off x="3884616" y="9446680"/>
            <a:ext cx="2971800" cy="499011"/>
          </a:xfrm>
          <a:prstGeom prst="rect">
            <a:avLst/>
          </a:prstGeom>
        </p:spPr>
        <p:txBody>
          <a:bodyPr vert="horz" lIns="91861" tIns="45930" rIns="91861" bIns="45930" rtlCol="0" anchor="b"/>
          <a:lstStyle>
            <a:lvl1pPr algn="r">
              <a:defRPr sz="1200"/>
            </a:lvl1pPr>
          </a:lstStyle>
          <a:p>
            <a:fld id="{B21753EC-0363-4E75-B9E3-25ADD968B2B5}" type="slidenum">
              <a:rPr lang="en-GB" smtClean="0"/>
              <a:t>‹#›</a:t>
            </a:fld>
            <a:endParaRPr lang="en-GB"/>
          </a:p>
        </p:txBody>
      </p:sp>
    </p:spTree>
    <p:extLst>
      <p:ext uri="{BB962C8B-B14F-4D97-AF65-F5344CB8AC3E}">
        <p14:creationId xmlns:p14="http://schemas.microsoft.com/office/powerpoint/2010/main" val="21415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antainthecity.co.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02">
              <a:defRPr/>
            </a:pPr>
            <a:endParaRPr lang="en-GB" dirty="0"/>
          </a:p>
        </p:txBody>
      </p:sp>
      <p:sp>
        <p:nvSpPr>
          <p:cNvPr id="4" name="Slide Number Placeholder 3"/>
          <p:cNvSpPr>
            <a:spLocks noGrp="1"/>
          </p:cNvSpPr>
          <p:nvPr>
            <p:ph type="sldNum" sz="quarter" idx="10"/>
          </p:nvPr>
        </p:nvSpPr>
        <p:spPr/>
        <p:txBody>
          <a:bodyPr/>
          <a:lstStyle/>
          <a:p>
            <a:fld id="{B21753EC-0363-4E75-B9E3-25ADD968B2B5}" type="slidenum">
              <a:rPr lang="en-GB" smtClean="0"/>
              <a:t>1</a:t>
            </a:fld>
            <a:endParaRPr lang="en-GB"/>
          </a:p>
        </p:txBody>
      </p:sp>
    </p:spTree>
    <p:extLst>
      <p:ext uri="{BB962C8B-B14F-4D97-AF65-F5344CB8AC3E}">
        <p14:creationId xmlns:p14="http://schemas.microsoft.com/office/powerpoint/2010/main" val="3538425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all face problems that seem complicated or intimidating. At Citizens Advice, we believe no one should have to face these problems without good quality, independent free advice. </a:t>
            </a:r>
          </a:p>
          <a:p>
            <a:r>
              <a:rPr lang="en-GB" dirty="0"/>
              <a:t> </a:t>
            </a:r>
          </a:p>
          <a:p>
            <a:endParaRPr lang="en-GB" dirty="0"/>
          </a:p>
        </p:txBody>
      </p:sp>
      <p:sp>
        <p:nvSpPr>
          <p:cNvPr id="4" name="Slide Number Placeholder 3"/>
          <p:cNvSpPr>
            <a:spLocks noGrp="1"/>
          </p:cNvSpPr>
          <p:nvPr>
            <p:ph type="sldNum" sz="quarter" idx="10"/>
          </p:nvPr>
        </p:nvSpPr>
        <p:spPr/>
        <p:txBody>
          <a:bodyPr/>
          <a:lstStyle/>
          <a:p>
            <a:fld id="{B21753EC-0363-4E75-B9E3-25ADD968B2B5}" type="slidenum">
              <a:rPr lang="en-GB" smtClean="0"/>
              <a:t>2</a:t>
            </a:fld>
            <a:endParaRPr lang="en-GB"/>
          </a:p>
        </p:txBody>
      </p:sp>
    </p:spTree>
    <p:extLst>
      <p:ext uri="{BB962C8B-B14F-4D97-AF65-F5344CB8AC3E}">
        <p14:creationId xmlns:p14="http://schemas.microsoft.com/office/powerpoint/2010/main" val="356667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GB" dirty="0"/>
              <a:t>We are an independent charity affiliated to the national Citizens Advice network.  </a:t>
            </a:r>
          </a:p>
          <a:p>
            <a:pPr defTabSz="918698">
              <a:defRPr/>
            </a:pPr>
            <a:r>
              <a:rPr lang="en-GB" dirty="0"/>
              <a:t>We cover a fairly wide geographical area which includes 4 local authorities – Tonbridge &amp; Malling, Gravesham, Dartford and Sevenoaks</a:t>
            </a:r>
          </a:p>
          <a:p>
            <a:pPr defTabSz="918698">
              <a:defRPr/>
            </a:pPr>
            <a:endParaRPr lang="en-GB" dirty="0"/>
          </a:p>
          <a:p>
            <a:r>
              <a:rPr lang="en-GB" dirty="0"/>
              <a:t> </a:t>
            </a:r>
          </a:p>
          <a:p>
            <a:r>
              <a:rPr lang="en-GB" dirty="0"/>
              <a:t>Our service is for everyone, but we try to ensure we’re accessible to the most vulnerable in our community.  </a:t>
            </a:r>
          </a:p>
        </p:txBody>
      </p:sp>
      <p:sp>
        <p:nvSpPr>
          <p:cNvPr id="4" name="Slide Number Placeholder 3"/>
          <p:cNvSpPr>
            <a:spLocks noGrp="1"/>
          </p:cNvSpPr>
          <p:nvPr>
            <p:ph type="sldNum" sz="quarter" idx="10"/>
          </p:nvPr>
        </p:nvSpPr>
        <p:spPr/>
        <p:txBody>
          <a:bodyPr/>
          <a:lstStyle/>
          <a:p>
            <a:fld id="{B21753EC-0363-4E75-B9E3-25ADD968B2B5}" type="slidenum">
              <a:rPr lang="en-GB" smtClean="0"/>
              <a:t>3</a:t>
            </a:fld>
            <a:endParaRPr lang="en-GB"/>
          </a:p>
        </p:txBody>
      </p:sp>
    </p:spTree>
    <p:extLst>
      <p:ext uri="{BB962C8B-B14F-4D97-AF65-F5344CB8AC3E}">
        <p14:creationId xmlns:p14="http://schemas.microsoft.com/office/powerpoint/2010/main" val="3107541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Across North and West Kent </a:t>
            </a:r>
          </a:p>
          <a:p>
            <a:r>
              <a:rPr lang="en-GB" dirty="0"/>
              <a:t>At the beginning of March, we had 5 Advice Centres in busy public locations across North and West Kent, with 50% face-to-face.  We had 160 volunteers and around 60 (mostly part time) staff working within these centres</a:t>
            </a:r>
          </a:p>
          <a:p>
            <a:endParaRPr lang="en-GB" dirty="0"/>
          </a:p>
          <a:p>
            <a:r>
              <a:rPr lang="en-GB" dirty="0"/>
              <a:t>Still here</a:t>
            </a:r>
          </a:p>
          <a:p>
            <a:r>
              <a:rPr lang="en-GB" dirty="0"/>
              <a:t>Delivering remote advice</a:t>
            </a:r>
          </a:p>
          <a:p>
            <a:endParaRPr lang="en-GB" dirty="0"/>
          </a:p>
          <a:p>
            <a:r>
              <a:rPr lang="en-GB" dirty="0"/>
              <a:t>Since the start of lockdown, we have helped over 1,300 people in Sevenoaks</a:t>
            </a:r>
          </a:p>
          <a:p>
            <a:endParaRPr lang="en-GB" dirty="0"/>
          </a:p>
        </p:txBody>
      </p:sp>
      <p:sp>
        <p:nvSpPr>
          <p:cNvPr id="4" name="Slide Number Placeholder 3"/>
          <p:cNvSpPr>
            <a:spLocks noGrp="1"/>
          </p:cNvSpPr>
          <p:nvPr>
            <p:ph type="sldNum" sz="quarter" idx="5"/>
          </p:nvPr>
        </p:nvSpPr>
        <p:spPr/>
        <p:txBody>
          <a:bodyPr/>
          <a:lstStyle/>
          <a:p>
            <a:fld id="{B21753EC-0363-4E75-B9E3-25ADD968B2B5}" type="slidenum">
              <a:rPr lang="en-GB" smtClean="0"/>
              <a:t>4</a:t>
            </a:fld>
            <a:endParaRPr lang="en-GB"/>
          </a:p>
        </p:txBody>
      </p:sp>
    </p:spTree>
    <p:extLst>
      <p:ext uri="{BB962C8B-B14F-4D97-AF65-F5344CB8AC3E}">
        <p14:creationId xmlns:p14="http://schemas.microsoft.com/office/powerpoint/2010/main" val="294894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Covid-19 has had the potential to strike at the heart of the Citizens Advice model of service delivery.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Almost overnight the demand rose as people were looking for answers amongst the confusion mass of complex information.  Each time there was a government announcement there would be another spoke in demand.  As you would expect, majority of advice issues have been for benefits and employment issues, along with relationship and family problems, housing and immigration.  Debt advice almost disappeared for  awhile and is only now beginning to rise – without the threat of creditor action the pressure was 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always relied on our volunteers who support us with a huge range of skills and experience.  Our volunteer numbers shrank dramatically at beginning – shielding, caring responsibilities, home schooling and simply having other priorities of focus on.  More volunteers have been coming back, but many still not able</a:t>
            </a:r>
          </a:p>
        </p:txBody>
      </p:sp>
      <p:sp>
        <p:nvSpPr>
          <p:cNvPr id="4" name="Slide Number Placeholder 3"/>
          <p:cNvSpPr>
            <a:spLocks noGrp="1"/>
          </p:cNvSpPr>
          <p:nvPr>
            <p:ph type="sldNum" sz="quarter" idx="10"/>
          </p:nvPr>
        </p:nvSpPr>
        <p:spPr/>
        <p:txBody>
          <a:bodyPr/>
          <a:lstStyle/>
          <a:p>
            <a:fld id="{B21753EC-0363-4E75-B9E3-25ADD968B2B5}" type="slidenum">
              <a:rPr lang="en-GB" smtClean="0"/>
              <a:t>5</a:t>
            </a:fld>
            <a:endParaRPr lang="en-GB"/>
          </a:p>
        </p:txBody>
      </p:sp>
    </p:spTree>
    <p:extLst>
      <p:ext uri="{BB962C8B-B14F-4D97-AF65-F5344CB8AC3E}">
        <p14:creationId xmlns:p14="http://schemas.microsoft.com/office/powerpoint/2010/main" val="136652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Increased advice capacity:</a:t>
            </a:r>
          </a:p>
          <a:p>
            <a:pPr marL="172256" indent="-172256">
              <a:buFontTx/>
              <a:buChar char="-"/>
            </a:pPr>
            <a:r>
              <a:rPr lang="en-GB" dirty="0"/>
              <a:t>Fortunately many local and national funders have stepped up with short term emergency funding, and we’ve been able to access some</a:t>
            </a:r>
          </a:p>
          <a:p>
            <a:pPr marL="172256" indent="-172256">
              <a:buFontTx/>
              <a:buChar char="-"/>
            </a:pPr>
            <a:r>
              <a:rPr lang="en-GB" dirty="0"/>
              <a:t>We have been employing paid staff for both generalist and specialist advice.   </a:t>
            </a:r>
          </a:p>
          <a:p>
            <a:pPr marL="172256" indent="-172256">
              <a:buFontTx/>
              <a:buChar char="-"/>
            </a:pPr>
            <a:r>
              <a:rPr lang="en-GB" dirty="0"/>
              <a:t>This approach has been an enormous success – we are able to answer those first contacts, tailor the depth of advice to the clients needs and ensure that those who need specialist help can access it. </a:t>
            </a:r>
          </a:p>
          <a:p>
            <a:pPr marL="172256" indent="-172256">
              <a:buFontTx/>
              <a:buChar char="-"/>
            </a:pPr>
            <a:r>
              <a:rPr lang="en-GB" dirty="0"/>
              <a:t>We were averaging 30% call answering before lockdown, now up to 60%+</a:t>
            </a:r>
          </a:p>
          <a:p>
            <a:endParaRPr lang="en-GB" dirty="0"/>
          </a:p>
          <a:p>
            <a:endParaRPr lang="en-GB" dirty="0"/>
          </a:p>
          <a:p>
            <a:r>
              <a:rPr lang="en-GB" dirty="0"/>
              <a:t>Throughout this period, we have continually asked ourselves if we are successfully reaching the most vulnerable on our community.  Some of the measures we’ve put in place have been:</a:t>
            </a:r>
          </a:p>
          <a:p>
            <a:endParaRPr lang="en-GB" dirty="0"/>
          </a:p>
          <a:p>
            <a:pPr marL="172256" indent="-172256" defTabSz="918698">
              <a:buFont typeface="Arial" panose="020B0604020202020204" pitchFamily="34" charset="0"/>
              <a:buChar char="•"/>
            </a:pPr>
            <a:r>
              <a:rPr lang="en-GB" dirty="0"/>
              <a:t>Took opportunity to be in first wave of freephone rollout from National Citizens Advice, so cost will not longer to a barrier to our telephone advice.  Our extended opening hours also mean that it is easier for people to find a convenient time to contact us.</a:t>
            </a:r>
          </a:p>
          <a:p>
            <a:pPr marL="172256" indent="-172256" defTabSz="918698">
              <a:buFont typeface="Arial" panose="020B0604020202020204" pitchFamily="34" charset="0"/>
              <a:buChar char="•"/>
            </a:pPr>
            <a:endParaRPr lang="en-GB" b="0" dirty="0"/>
          </a:p>
          <a:p>
            <a:pPr marL="172256" indent="-172256" defTabSz="918698">
              <a:buFont typeface="Arial" panose="020B0604020202020204" pitchFamily="34" charset="0"/>
              <a:buChar char="•"/>
            </a:pPr>
            <a:r>
              <a:rPr lang="en-GB" b="0" dirty="0"/>
              <a:t>Marketing our services widely to reach out to those not used to accessing our services. </a:t>
            </a:r>
            <a:r>
              <a:rPr lang="en-GB" sz="1800" dirty="0">
                <a:latin typeface="Calibri" panose="020F0502020204030204" pitchFamily="34" charset="0"/>
                <a:ea typeface="Calibri" panose="020F0502020204030204" pitchFamily="34" charset="0"/>
                <a:cs typeface="Times New Roman" panose="02020603050405020304" pitchFamily="18" charset="0"/>
              </a:rPr>
              <a:t>Using social media, local community website and partner agencies, we have focused on increasing awareness of our advice services.  With the support of local foodbanks and community volunteer schemes, vulnerable residents have received CANWK leaflets (with contact information and key advice messages) with their food parcels.</a:t>
            </a:r>
          </a:p>
          <a:p>
            <a:endParaRPr lang="en-GB" dirty="0"/>
          </a:p>
        </p:txBody>
      </p:sp>
      <p:sp>
        <p:nvSpPr>
          <p:cNvPr id="4" name="Slide Number Placeholder 3"/>
          <p:cNvSpPr>
            <a:spLocks noGrp="1"/>
          </p:cNvSpPr>
          <p:nvPr>
            <p:ph type="sldNum" sz="quarter" idx="10"/>
          </p:nvPr>
        </p:nvSpPr>
        <p:spPr/>
        <p:txBody>
          <a:bodyPr/>
          <a:lstStyle/>
          <a:p>
            <a:fld id="{B21753EC-0363-4E75-B9E3-25ADD968B2B5}" type="slidenum">
              <a:rPr lang="en-GB" smtClean="0"/>
              <a:t>6</a:t>
            </a:fld>
            <a:endParaRPr lang="en-GB"/>
          </a:p>
        </p:txBody>
      </p:sp>
    </p:spTree>
    <p:extLst>
      <p:ext uri="{BB962C8B-B14F-4D97-AF65-F5344CB8AC3E}">
        <p14:creationId xmlns:p14="http://schemas.microsoft.com/office/powerpoint/2010/main" val="115742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I’ve said, we can</a:t>
            </a:r>
            <a:r>
              <a:rPr lang="en-GB" baseline="0" dirty="0"/>
              <a:t> give advice to anyone with any problem.  If we are not the best ones to help, we will advise clients how to get the help or support they need.  This might be in giving them information about other services available, including statutory services and other voluntary sector organisations, or by making direct referrals on the clients behalf.</a:t>
            </a:r>
          </a:p>
          <a:p>
            <a:endParaRPr lang="en-GB" baseline="0" dirty="0"/>
          </a:p>
          <a:p>
            <a:r>
              <a:rPr lang="en-GB" baseline="0" dirty="0"/>
              <a:t>However these are the most common advice areas where we tend to support local people. </a:t>
            </a:r>
          </a:p>
          <a:p>
            <a:endParaRPr lang="en-GB" baseline="0" dirty="0"/>
          </a:p>
          <a:p>
            <a:r>
              <a:rPr lang="en-GB" baseline="0" dirty="0"/>
              <a:t>We have specialists that support generalists</a:t>
            </a:r>
          </a:p>
        </p:txBody>
      </p:sp>
      <p:sp>
        <p:nvSpPr>
          <p:cNvPr id="4" name="Slide Number Placeholder 3"/>
          <p:cNvSpPr>
            <a:spLocks noGrp="1"/>
          </p:cNvSpPr>
          <p:nvPr>
            <p:ph type="sldNum" sz="quarter" idx="10"/>
          </p:nvPr>
        </p:nvSpPr>
        <p:spPr/>
        <p:txBody>
          <a:bodyPr/>
          <a:lstStyle/>
          <a:p>
            <a:fld id="{B21753EC-0363-4E75-B9E3-25ADD968B2B5}" type="slidenum">
              <a:rPr lang="en-GB" smtClean="0"/>
              <a:t>7</a:t>
            </a:fld>
            <a:endParaRPr lang="en-GB"/>
          </a:p>
        </p:txBody>
      </p:sp>
    </p:spTree>
    <p:extLst>
      <p:ext uri="{BB962C8B-B14F-4D97-AF65-F5344CB8AC3E}">
        <p14:creationId xmlns:p14="http://schemas.microsoft.com/office/powerpoint/2010/main" val="330595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21753EC-0363-4E75-B9E3-25ADD968B2B5}" type="slidenum">
              <a:rPr lang="en-GB" smtClean="0"/>
              <a:t>8</a:t>
            </a:fld>
            <a:endParaRPr lang="en-GB"/>
          </a:p>
        </p:txBody>
      </p:sp>
    </p:spTree>
    <p:extLst>
      <p:ext uri="{BB962C8B-B14F-4D97-AF65-F5344CB8AC3E}">
        <p14:creationId xmlns:p14="http://schemas.microsoft.com/office/powerpoint/2010/main" val="1813794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FF0000"/>
                </a:solidFill>
                <a:latin typeface="Calibri" panose="020F0502020204030204" pitchFamily="34" charset="0"/>
                <a:ea typeface="Calibri" panose="020F0502020204030204" pitchFamily="34" charset="0"/>
              </a:rPr>
              <a:t>We’re recruiting </a:t>
            </a:r>
            <a:r>
              <a:rPr lang="en-GB" sz="1800" dirty="0" err="1">
                <a:solidFill>
                  <a:srgbClr val="FF0000"/>
                </a:solidFill>
                <a:latin typeface="Calibri" panose="020F0502020204030204" pitchFamily="34" charset="0"/>
                <a:ea typeface="Calibri" panose="020F0502020204030204" pitchFamily="34" charset="0"/>
              </a:rPr>
              <a:t>Santas</a:t>
            </a:r>
            <a:r>
              <a:rPr lang="en-GB" sz="1800" dirty="0">
                <a:solidFill>
                  <a:srgbClr val="FF0000"/>
                </a:solidFill>
                <a:latin typeface="Calibri" panose="020F0502020204030204" pitchFamily="34" charset="0"/>
                <a:ea typeface="Calibri" panose="020F0502020204030204" pitchFamily="34" charset="0"/>
              </a:rPr>
              <a:t> for our Santa Run. You can take part any day in December or join our CANWK Santa Run on Monday 14 December. </a:t>
            </a:r>
            <a:r>
              <a:rPr lang="en-GB" sz="1800" b="1" dirty="0">
                <a:solidFill>
                  <a:srgbClr val="2F5496"/>
                </a:solidFill>
                <a:latin typeface="Calibri" panose="020F0502020204030204" pitchFamily="34" charset="0"/>
                <a:ea typeface="Calibri" panose="020F0502020204030204" pitchFamily="34" charset="0"/>
              </a:rPr>
              <a:t>To enter please register for free at </a:t>
            </a:r>
            <a:r>
              <a:rPr lang="en-GB" sz="1800" b="1" u="sng" dirty="0">
                <a:solidFill>
                  <a:srgbClr val="2F5496"/>
                </a:solidFill>
                <a:latin typeface="Calibri" panose="020F0502020204030204" pitchFamily="34" charset="0"/>
                <a:ea typeface="Calibri" panose="020F0502020204030204" pitchFamily="34" charset="0"/>
                <a:hlinkClick r:id="rId3"/>
              </a:rPr>
              <a:t>https://santainthecity.co.uk/</a:t>
            </a:r>
            <a:r>
              <a:rPr lang="en-GB" sz="1800" b="1" dirty="0">
                <a:solidFill>
                  <a:srgbClr val="2F5496"/>
                </a:solidFill>
                <a:latin typeface="Calibri" panose="020F0502020204030204" pitchFamily="34" charset="0"/>
                <a:ea typeface="Calibri" panose="020F0502020204030204" pitchFamily="34" charset="0"/>
              </a:rPr>
              <a:t> choose Citizens Advice in North &amp; West Kent from the dropdown menu. There is a choice to join a team. Come and join us CANWK’s SANTAS.</a:t>
            </a:r>
            <a:r>
              <a:rPr lang="en-GB" sz="1800" dirty="0">
                <a:solidFill>
                  <a:srgbClr val="FF0000"/>
                </a:solidFill>
                <a:latin typeface="Calibri" panose="020F0502020204030204" pitchFamily="34" charset="0"/>
                <a:ea typeface="Calibri" panose="020F0502020204030204" pitchFamily="34" charset="0"/>
              </a:rPr>
              <a:t> </a:t>
            </a:r>
            <a:endParaRPr lang="en-GB" dirty="0"/>
          </a:p>
        </p:txBody>
      </p:sp>
      <p:sp>
        <p:nvSpPr>
          <p:cNvPr id="4" name="Slide Number Placeholder 3"/>
          <p:cNvSpPr>
            <a:spLocks noGrp="1"/>
          </p:cNvSpPr>
          <p:nvPr>
            <p:ph type="sldNum" sz="quarter" idx="10"/>
          </p:nvPr>
        </p:nvSpPr>
        <p:spPr/>
        <p:txBody>
          <a:bodyPr/>
          <a:lstStyle/>
          <a:p>
            <a:fld id="{B21753EC-0363-4E75-B9E3-25ADD968B2B5}" type="slidenum">
              <a:rPr lang="en-GB" smtClean="0"/>
              <a:t>9</a:t>
            </a:fld>
            <a:endParaRPr lang="en-GB"/>
          </a:p>
        </p:txBody>
      </p:sp>
    </p:spTree>
    <p:extLst>
      <p:ext uri="{BB962C8B-B14F-4D97-AF65-F5344CB8AC3E}">
        <p14:creationId xmlns:p14="http://schemas.microsoft.com/office/powerpoint/2010/main" val="3290538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itizens Advice_Cover_Heritage 1">
    <p:bg>
      <p:bgPr>
        <a:solidFill>
          <a:srgbClr val="FCBB69"/>
        </a:solidFill>
        <a:effectLst/>
      </p:bgPr>
    </p:bg>
    <p:spTree>
      <p:nvGrpSpPr>
        <p:cNvPr id="1" name="Shape 9"/>
        <p:cNvGrpSpPr/>
        <p:nvPr/>
      </p:nvGrpSpPr>
      <p:grpSpPr>
        <a:xfrm>
          <a:off x="0" y="0"/>
          <a:ext cx="0" cy="0"/>
          <a:chOff x="0" y="0"/>
          <a:chExt cx="0" cy="0"/>
        </a:xfrm>
      </p:grpSpPr>
      <p:pic>
        <p:nvPicPr>
          <p:cNvPr id="10" name="Shape 10" descr="CA_SpeechBubbles_RGB-03.png"/>
          <p:cNvPicPr preferRelativeResize="0"/>
          <p:nvPr/>
        </p:nvPicPr>
        <p:blipFill rotWithShape="1">
          <a:blip r:embed="rId2">
            <a:alphaModFix/>
          </a:blip>
          <a:srcRect l="16352" t="53000"/>
          <a:stretch/>
        </p:blipFill>
        <p:spPr>
          <a:xfrm>
            <a:off x="0" y="0"/>
            <a:ext cx="6915647" cy="4137522"/>
          </a:xfrm>
          <a:prstGeom prst="rect">
            <a:avLst/>
          </a:prstGeom>
          <a:noFill/>
          <a:ln>
            <a:noFill/>
          </a:ln>
        </p:spPr>
      </p:pic>
      <p:sp>
        <p:nvSpPr>
          <p:cNvPr id="11" name="Shape 11"/>
          <p:cNvSpPr txBox="1">
            <a:spLocks noGrp="1"/>
          </p:cNvSpPr>
          <p:nvPr>
            <p:ph type="ctrTitle"/>
          </p:nvPr>
        </p:nvSpPr>
        <p:spPr>
          <a:xfrm>
            <a:off x="443675" y="216475"/>
            <a:ext cx="5661599" cy="2807999"/>
          </a:xfrm>
          <a:prstGeom prst="rect">
            <a:avLst/>
          </a:prstGeom>
        </p:spPr>
        <p:txBody>
          <a:bodyPr lIns="91425" tIns="91425" rIns="91425" bIns="91425" anchor="t" anchorCtr="0"/>
          <a:lstStyle>
            <a:lvl1pPr lvl="0" rtl="0">
              <a:spcBef>
                <a:spcPts val="0"/>
              </a:spcBef>
              <a:buClr>
                <a:srgbClr val="FCBB69"/>
              </a:buClr>
              <a:buSzPct val="100000"/>
              <a:buFont typeface="Open Sans"/>
              <a:defRPr sz="4200">
                <a:solidFill>
                  <a:srgbClr val="FCBB69"/>
                </a:solidFill>
                <a:latin typeface="Open Sans"/>
                <a:ea typeface="Open Sans"/>
                <a:cs typeface="Open Sans"/>
                <a:sym typeface="Open Sans"/>
              </a:defRPr>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r>
              <a:rPr lang="en-US"/>
              <a:t>Click to edit Master title style</a:t>
            </a:r>
            <a:endParaRPr/>
          </a:p>
        </p:txBody>
      </p:sp>
      <p:pic>
        <p:nvPicPr>
          <p:cNvPr id="12" name="Shape 12" descr="citizensadvice_english_RGB_colour_TransNew.png"/>
          <p:cNvPicPr preferRelativeResize="0"/>
          <p:nvPr/>
        </p:nvPicPr>
        <p:blipFill>
          <a:blip r:embed="rId3">
            <a:alphaModFix/>
          </a:blip>
          <a:stretch>
            <a:fillRect/>
          </a:stretch>
        </p:blipFill>
        <p:spPr>
          <a:xfrm>
            <a:off x="270200" y="3860091"/>
            <a:ext cx="960920" cy="1023127"/>
          </a:xfrm>
          <a:prstGeom prst="rect">
            <a:avLst/>
          </a:prstGeom>
          <a:noFill/>
          <a:ln>
            <a:noFill/>
          </a:ln>
        </p:spPr>
      </p:pic>
      <p:sp>
        <p:nvSpPr>
          <p:cNvPr id="13" name="Shape 13"/>
          <p:cNvSpPr txBox="1">
            <a:spLocks noGrp="1"/>
          </p:cNvSpPr>
          <p:nvPr>
            <p:ph type="subTitle" idx="1"/>
          </p:nvPr>
        </p:nvSpPr>
        <p:spPr>
          <a:xfrm>
            <a:off x="5842525" y="3278200"/>
            <a:ext cx="2804100" cy="1473300"/>
          </a:xfrm>
          <a:prstGeom prst="rect">
            <a:avLst/>
          </a:prstGeom>
        </p:spPr>
        <p:txBody>
          <a:bodyPr lIns="91425" tIns="91425" rIns="91425" bIns="91425" anchor="b" anchorCtr="0"/>
          <a:lstStyle>
            <a:lvl1pPr lvl="0" rtl="0">
              <a:spcBef>
                <a:spcPts val="0"/>
              </a:spcBef>
              <a:buClr>
                <a:srgbClr val="004888"/>
              </a:buClr>
              <a:buSzPct val="100000"/>
              <a:buFont typeface="Open Sans"/>
              <a:buNone/>
              <a:defRPr sz="2800">
                <a:solidFill>
                  <a:srgbClr val="004888"/>
                </a:solidFill>
                <a:latin typeface="Open Sans"/>
                <a:ea typeface="Open Sans"/>
                <a:cs typeface="Open Sans"/>
                <a:sym typeface="Open Sans"/>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itizens Advice  - Back cover_Heritage">
    <p:bg>
      <p:bgPr>
        <a:solidFill>
          <a:srgbClr val="FCBB69"/>
        </a:solidFill>
        <a:effectLst/>
      </p:bgPr>
    </p:bg>
    <p:spTree>
      <p:nvGrpSpPr>
        <p:cNvPr id="1" name="Shape 73"/>
        <p:cNvGrpSpPr/>
        <p:nvPr/>
      </p:nvGrpSpPr>
      <p:grpSpPr>
        <a:xfrm>
          <a:off x="0" y="0"/>
          <a:ext cx="0" cy="0"/>
          <a:chOff x="0" y="0"/>
          <a:chExt cx="0" cy="0"/>
        </a:xfrm>
      </p:grpSpPr>
      <p:sp>
        <p:nvSpPr>
          <p:cNvPr id="74" name="Shape 74"/>
          <p:cNvSpPr txBox="1">
            <a:spLocks noGrp="1"/>
          </p:cNvSpPr>
          <p:nvPr>
            <p:ph type="subTitle" idx="1"/>
          </p:nvPr>
        </p:nvSpPr>
        <p:spPr>
          <a:xfrm>
            <a:off x="1640925" y="3728375"/>
            <a:ext cx="6996600" cy="1022999"/>
          </a:xfrm>
          <a:prstGeom prst="rect">
            <a:avLst/>
          </a:prstGeom>
        </p:spPr>
        <p:txBody>
          <a:bodyPr lIns="91425" tIns="91425" rIns="91425" bIns="91425" anchor="b" anchorCtr="0"/>
          <a:lstStyle>
            <a:lvl1pPr lvl="0" rtl="0">
              <a:spcBef>
                <a:spcPts val="0"/>
              </a:spcBef>
              <a:buClr>
                <a:srgbClr val="004888"/>
              </a:buClr>
              <a:buSzPct val="100000"/>
              <a:buFont typeface="Open Sans"/>
              <a:buNone/>
              <a:defRPr sz="2000">
                <a:solidFill>
                  <a:srgbClr val="004888"/>
                </a:solidFill>
                <a:latin typeface="Open Sans"/>
                <a:ea typeface="Open Sans"/>
                <a:cs typeface="Open Sans"/>
                <a:sym typeface="Open Sans"/>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r>
              <a:rPr lang="en-US"/>
              <a:t>Click to edit Master subtitle style</a:t>
            </a:r>
            <a:endParaRPr/>
          </a:p>
        </p:txBody>
      </p:sp>
      <p:pic>
        <p:nvPicPr>
          <p:cNvPr id="75" name="Shape 75" descr="citizensadvice_english_RGB_colour_TransNew.png"/>
          <p:cNvPicPr preferRelativeResize="0"/>
          <p:nvPr/>
        </p:nvPicPr>
        <p:blipFill>
          <a:blip r:embed="rId2">
            <a:alphaModFix/>
          </a:blip>
          <a:stretch>
            <a:fillRect/>
          </a:stretch>
        </p:blipFill>
        <p:spPr>
          <a:xfrm>
            <a:off x="270200" y="3860091"/>
            <a:ext cx="960920" cy="102312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itizens Advice  - Back cover_Inventive 1">
    <p:bg>
      <p:bgPr>
        <a:solidFill>
          <a:srgbClr val="FBC0AD"/>
        </a:solidFill>
        <a:effectLst/>
      </p:bgPr>
    </p:bg>
    <p:spTree>
      <p:nvGrpSpPr>
        <p:cNvPr id="1" name="Shape 76"/>
        <p:cNvGrpSpPr/>
        <p:nvPr/>
      </p:nvGrpSpPr>
      <p:grpSpPr>
        <a:xfrm>
          <a:off x="0" y="0"/>
          <a:ext cx="0" cy="0"/>
          <a:chOff x="0" y="0"/>
          <a:chExt cx="0" cy="0"/>
        </a:xfrm>
      </p:grpSpPr>
      <p:sp>
        <p:nvSpPr>
          <p:cNvPr id="77" name="Shape 77"/>
          <p:cNvSpPr txBox="1">
            <a:spLocks noGrp="1"/>
          </p:cNvSpPr>
          <p:nvPr>
            <p:ph type="subTitle" idx="1"/>
          </p:nvPr>
        </p:nvSpPr>
        <p:spPr>
          <a:xfrm>
            <a:off x="1640925" y="3728375"/>
            <a:ext cx="6996600" cy="1022999"/>
          </a:xfrm>
          <a:prstGeom prst="rect">
            <a:avLst/>
          </a:prstGeom>
        </p:spPr>
        <p:txBody>
          <a:bodyPr lIns="91425" tIns="91425" rIns="91425" bIns="91425" anchor="b" anchorCtr="0"/>
          <a:lstStyle>
            <a:lvl1pPr lvl="0" rtl="0">
              <a:spcBef>
                <a:spcPts val="0"/>
              </a:spcBef>
              <a:buClr>
                <a:srgbClr val="006278"/>
              </a:buClr>
              <a:buSzPct val="100000"/>
              <a:buFont typeface="Open Sans"/>
              <a:buNone/>
              <a:defRPr sz="2000">
                <a:solidFill>
                  <a:srgbClr val="006278"/>
                </a:solidFill>
                <a:latin typeface="Open Sans"/>
                <a:ea typeface="Open Sans"/>
                <a:cs typeface="Open Sans"/>
                <a:sym typeface="Open Sans"/>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r>
              <a:rPr lang="en-US"/>
              <a:t>Click to edit Master subtitle style</a:t>
            </a:r>
            <a:endParaRPr/>
          </a:p>
        </p:txBody>
      </p:sp>
      <p:pic>
        <p:nvPicPr>
          <p:cNvPr id="78" name="Shape 78" descr="citizensadvice_english_RGB_colour_TransNew.png"/>
          <p:cNvPicPr preferRelativeResize="0"/>
          <p:nvPr/>
        </p:nvPicPr>
        <p:blipFill>
          <a:blip r:embed="rId2">
            <a:alphaModFix/>
          </a:blip>
          <a:stretch>
            <a:fillRect/>
          </a:stretch>
        </p:blipFill>
        <p:spPr>
          <a:xfrm>
            <a:off x="270200" y="3860091"/>
            <a:ext cx="960920" cy="102312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itizens Advice  - Back cover_Generous 1">
    <p:bg>
      <p:bgPr>
        <a:solidFill>
          <a:srgbClr val="B5AFD7"/>
        </a:solidFill>
        <a:effectLst/>
      </p:bgPr>
    </p:bg>
    <p:spTree>
      <p:nvGrpSpPr>
        <p:cNvPr id="1" name="Shape 82"/>
        <p:cNvGrpSpPr/>
        <p:nvPr/>
      </p:nvGrpSpPr>
      <p:grpSpPr>
        <a:xfrm>
          <a:off x="0" y="0"/>
          <a:ext cx="0" cy="0"/>
          <a:chOff x="0" y="0"/>
          <a:chExt cx="0" cy="0"/>
        </a:xfrm>
      </p:grpSpPr>
      <p:sp>
        <p:nvSpPr>
          <p:cNvPr id="83" name="Shape 83"/>
          <p:cNvSpPr txBox="1">
            <a:spLocks noGrp="1"/>
          </p:cNvSpPr>
          <p:nvPr>
            <p:ph type="subTitle" idx="1"/>
          </p:nvPr>
        </p:nvSpPr>
        <p:spPr>
          <a:xfrm>
            <a:off x="1640925" y="3728375"/>
            <a:ext cx="6996600" cy="1022999"/>
          </a:xfrm>
          <a:prstGeom prst="rect">
            <a:avLst/>
          </a:prstGeom>
        </p:spPr>
        <p:txBody>
          <a:bodyPr lIns="91425" tIns="91425" rIns="91425" bIns="91425" anchor="b" anchorCtr="0"/>
          <a:lstStyle>
            <a:lvl1pPr lvl="0" rtl="0">
              <a:spcBef>
                <a:spcPts val="0"/>
              </a:spcBef>
              <a:buClr>
                <a:srgbClr val="00553F"/>
              </a:buClr>
              <a:buSzPct val="100000"/>
              <a:buFont typeface="Open Sans"/>
              <a:buNone/>
              <a:defRPr sz="2000">
                <a:solidFill>
                  <a:srgbClr val="00553F"/>
                </a:solidFill>
                <a:latin typeface="Open Sans"/>
                <a:ea typeface="Open Sans"/>
                <a:cs typeface="Open Sans"/>
                <a:sym typeface="Open Sans"/>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r>
              <a:rPr lang="en-US"/>
              <a:t>Click to edit Master subtitle style</a:t>
            </a:r>
            <a:endParaRPr/>
          </a:p>
        </p:txBody>
      </p:sp>
      <p:pic>
        <p:nvPicPr>
          <p:cNvPr id="84" name="Shape 84" descr="citizensadvice_english_RGB_colour_TransNew.png"/>
          <p:cNvPicPr preferRelativeResize="0"/>
          <p:nvPr/>
        </p:nvPicPr>
        <p:blipFill>
          <a:blip r:embed="rId2">
            <a:alphaModFix/>
          </a:blip>
          <a:stretch>
            <a:fillRect/>
          </a:stretch>
        </p:blipFill>
        <p:spPr>
          <a:xfrm>
            <a:off x="270200" y="3860091"/>
            <a:ext cx="960920" cy="102312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05978"/>
            <a:ext cx="8229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a:p>
        </p:txBody>
      </p:sp>
      <p:sp>
        <p:nvSpPr>
          <p:cNvPr id="87" name="Shape 87"/>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en-US"/>
              <a:t>Click to edit Master text styles</a:t>
            </a:r>
          </a:p>
        </p:txBody>
      </p:sp>
      <p:sp>
        <p:nvSpPr>
          <p:cNvPr id="88" name="Shape 88"/>
          <p:cNvSpPr txBox="1">
            <a:spLocks noGrp="1"/>
          </p:cNvSpPr>
          <p:nvPr>
            <p:ph type="sldNum" idx="12"/>
          </p:nvPr>
        </p:nvSpPr>
        <p:spPr>
          <a:xfrm>
            <a:off x="8556791" y="4749850"/>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GB"/>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91" name="Shape 91"/>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
        <p:nvSpPr>
          <p:cNvPr id="92" name="Shape 92"/>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pPr lvl="0"/>
            <a:r>
              <a:rPr lang="en-US"/>
              <a:t>Click to edit Master text styles</a:t>
            </a:r>
          </a:p>
        </p:txBody>
      </p:sp>
      <p:sp>
        <p:nvSpPr>
          <p:cNvPr id="93" name="Shape 93"/>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
        <p:nvSpPr>
          <p:cNvPr id="96" name="Shape 96"/>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aption">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lvl="0" algn="ctr">
              <a:spcBef>
                <a:spcPts val="360"/>
              </a:spcBef>
              <a:buSzPct val="100000"/>
              <a:buNone/>
              <a:defRPr sz="1800"/>
            </a:lvl1pPr>
          </a:lstStyle>
          <a:p>
            <a:pPr lvl="0"/>
            <a:r>
              <a:rPr lang="en-US"/>
              <a:t>Click to edit Master text styles</a:t>
            </a:r>
          </a:p>
        </p:txBody>
      </p:sp>
      <p:sp>
        <p:nvSpPr>
          <p:cNvPr id="99" name="Shape 99"/>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0"/>
        <p:cNvGrpSpPr/>
        <p:nvPr/>
      </p:nvGrpSpPr>
      <p:grpSpPr>
        <a:xfrm>
          <a:off x="0" y="0"/>
          <a:ext cx="0" cy="0"/>
          <a:chOff x="0" y="0"/>
          <a:chExt cx="0" cy="0"/>
        </a:xfrm>
      </p:grpSpPr>
      <p:sp>
        <p:nvSpPr>
          <p:cNvPr id="101" name="Shape 101"/>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itizens Advice_Cover_Heritage 4">
    <p:bg>
      <p:bgPr>
        <a:solidFill>
          <a:srgbClr val="FCBB69"/>
        </a:solidFill>
        <a:effectLst/>
      </p:bgPr>
    </p:bg>
    <p:spTree>
      <p:nvGrpSpPr>
        <p:cNvPr id="1" name="Shape 24"/>
        <p:cNvGrpSpPr/>
        <p:nvPr/>
      </p:nvGrpSpPr>
      <p:grpSpPr>
        <a:xfrm>
          <a:off x="0" y="0"/>
          <a:ext cx="0" cy="0"/>
          <a:chOff x="0" y="0"/>
          <a:chExt cx="0" cy="0"/>
        </a:xfrm>
      </p:grpSpPr>
      <p:pic>
        <p:nvPicPr>
          <p:cNvPr id="25" name="Shape 25" descr="CA_Silhouettes_RGB-19.png"/>
          <p:cNvPicPr preferRelativeResize="0"/>
          <p:nvPr/>
        </p:nvPicPr>
        <p:blipFill>
          <a:blip r:embed="rId2">
            <a:alphaModFix/>
          </a:blip>
          <a:stretch>
            <a:fillRect/>
          </a:stretch>
        </p:blipFill>
        <p:spPr>
          <a:xfrm>
            <a:off x="4169375" y="-208575"/>
            <a:ext cx="4752627" cy="5352070"/>
          </a:xfrm>
          <a:prstGeom prst="rect">
            <a:avLst/>
          </a:prstGeom>
          <a:noFill/>
          <a:ln>
            <a:noFill/>
          </a:ln>
        </p:spPr>
      </p:pic>
      <p:sp>
        <p:nvSpPr>
          <p:cNvPr id="26" name="Shape 26"/>
          <p:cNvSpPr txBox="1">
            <a:spLocks noGrp="1"/>
          </p:cNvSpPr>
          <p:nvPr>
            <p:ph type="subTitle" idx="1"/>
          </p:nvPr>
        </p:nvSpPr>
        <p:spPr>
          <a:xfrm>
            <a:off x="443675" y="2495575"/>
            <a:ext cx="3893399" cy="1528500"/>
          </a:xfrm>
          <a:prstGeom prst="rect">
            <a:avLst/>
          </a:prstGeom>
        </p:spPr>
        <p:txBody>
          <a:bodyPr lIns="91425" tIns="91425" rIns="91425" bIns="91425" anchor="t" anchorCtr="0"/>
          <a:lstStyle>
            <a:lvl1pPr lvl="0" rtl="0">
              <a:spcBef>
                <a:spcPts val="0"/>
              </a:spcBef>
              <a:buClr>
                <a:srgbClr val="004888"/>
              </a:buClr>
              <a:buSzPct val="100000"/>
              <a:buFont typeface="Open Sans"/>
              <a:buNone/>
              <a:defRPr sz="2800">
                <a:solidFill>
                  <a:srgbClr val="004888"/>
                </a:solidFill>
                <a:latin typeface="Open Sans"/>
                <a:ea typeface="Open Sans"/>
                <a:cs typeface="Open Sans"/>
                <a:sym typeface="Open Sans"/>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r>
              <a:rPr lang="en-US"/>
              <a:t>Click to edit Master subtitle style</a:t>
            </a:r>
            <a:endParaRPr/>
          </a:p>
        </p:txBody>
      </p:sp>
      <p:sp>
        <p:nvSpPr>
          <p:cNvPr id="27" name="Shape 27"/>
          <p:cNvSpPr txBox="1">
            <a:spLocks noGrp="1"/>
          </p:cNvSpPr>
          <p:nvPr>
            <p:ph type="ctrTitle"/>
          </p:nvPr>
        </p:nvSpPr>
        <p:spPr>
          <a:xfrm>
            <a:off x="443675" y="368875"/>
            <a:ext cx="4105199" cy="2807999"/>
          </a:xfrm>
          <a:prstGeom prst="rect">
            <a:avLst/>
          </a:prstGeom>
        </p:spPr>
        <p:txBody>
          <a:bodyPr lIns="91425" tIns="91425" rIns="91425" bIns="91425" anchor="t" anchorCtr="0"/>
          <a:lstStyle>
            <a:lvl1pPr lvl="0" rtl="0">
              <a:spcBef>
                <a:spcPts val="0"/>
              </a:spcBef>
              <a:buClr>
                <a:srgbClr val="004888"/>
              </a:buClr>
              <a:buSzPct val="100000"/>
              <a:buFont typeface="Open Sans"/>
              <a:defRPr sz="4200">
                <a:solidFill>
                  <a:srgbClr val="004888"/>
                </a:solidFill>
                <a:latin typeface="Open Sans"/>
                <a:ea typeface="Open Sans"/>
                <a:cs typeface="Open Sans"/>
                <a:sym typeface="Open Sans"/>
              </a:defRPr>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r>
              <a:rPr lang="en-US"/>
              <a:t>Click to edit Master title style</a:t>
            </a:r>
            <a:endParaRPr/>
          </a:p>
        </p:txBody>
      </p:sp>
      <p:pic>
        <p:nvPicPr>
          <p:cNvPr id="28" name="Shape 28" descr="citizensadvice_english_RGB_colour_TransNew.png"/>
          <p:cNvPicPr preferRelativeResize="0"/>
          <p:nvPr/>
        </p:nvPicPr>
        <p:blipFill>
          <a:blip r:embed="rId3">
            <a:alphaModFix/>
          </a:blip>
          <a:stretch>
            <a:fillRect/>
          </a:stretch>
        </p:blipFill>
        <p:spPr>
          <a:xfrm>
            <a:off x="270200" y="3860091"/>
            <a:ext cx="960920" cy="102312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itizens Advice_Cover_Heritage 5">
    <p:bg>
      <p:bgPr>
        <a:solidFill>
          <a:srgbClr val="FCBB69"/>
        </a:solidFill>
        <a:effectLst/>
      </p:bgPr>
    </p:bg>
    <p:spTree>
      <p:nvGrpSpPr>
        <p:cNvPr id="1" name="Shape 29"/>
        <p:cNvGrpSpPr/>
        <p:nvPr/>
      </p:nvGrpSpPr>
      <p:grpSpPr>
        <a:xfrm>
          <a:off x="0" y="0"/>
          <a:ext cx="0" cy="0"/>
          <a:chOff x="0" y="0"/>
          <a:chExt cx="0" cy="0"/>
        </a:xfrm>
      </p:grpSpPr>
      <p:sp>
        <p:nvSpPr>
          <p:cNvPr id="30" name="Shape 30"/>
          <p:cNvSpPr txBox="1">
            <a:spLocks noGrp="1"/>
          </p:cNvSpPr>
          <p:nvPr>
            <p:ph type="subTitle" idx="1"/>
          </p:nvPr>
        </p:nvSpPr>
        <p:spPr>
          <a:xfrm>
            <a:off x="443675" y="2495575"/>
            <a:ext cx="3893399" cy="1528500"/>
          </a:xfrm>
          <a:prstGeom prst="rect">
            <a:avLst/>
          </a:prstGeom>
        </p:spPr>
        <p:txBody>
          <a:bodyPr lIns="91425" tIns="91425" rIns="91425" bIns="91425" anchor="t" anchorCtr="0"/>
          <a:lstStyle>
            <a:lvl1pPr lvl="0" rtl="0">
              <a:spcBef>
                <a:spcPts val="0"/>
              </a:spcBef>
              <a:buClr>
                <a:srgbClr val="004888"/>
              </a:buClr>
              <a:buSzPct val="100000"/>
              <a:buFont typeface="Open Sans"/>
              <a:buNone/>
              <a:defRPr sz="2800">
                <a:solidFill>
                  <a:srgbClr val="004888"/>
                </a:solidFill>
                <a:latin typeface="Open Sans"/>
                <a:ea typeface="Open Sans"/>
                <a:cs typeface="Open Sans"/>
                <a:sym typeface="Open Sans"/>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r>
              <a:rPr lang="en-US"/>
              <a:t>Click to edit Master subtitle style</a:t>
            </a:r>
            <a:endParaRPr/>
          </a:p>
        </p:txBody>
      </p:sp>
      <p:sp>
        <p:nvSpPr>
          <p:cNvPr id="31" name="Shape 31"/>
          <p:cNvSpPr txBox="1">
            <a:spLocks noGrp="1"/>
          </p:cNvSpPr>
          <p:nvPr>
            <p:ph type="ctrTitle"/>
          </p:nvPr>
        </p:nvSpPr>
        <p:spPr>
          <a:xfrm>
            <a:off x="443675" y="368875"/>
            <a:ext cx="4041000" cy="2807999"/>
          </a:xfrm>
          <a:prstGeom prst="rect">
            <a:avLst/>
          </a:prstGeom>
        </p:spPr>
        <p:txBody>
          <a:bodyPr lIns="91425" tIns="91425" rIns="91425" bIns="91425" anchor="t" anchorCtr="0"/>
          <a:lstStyle>
            <a:lvl1pPr lvl="0" rtl="0">
              <a:spcBef>
                <a:spcPts val="0"/>
              </a:spcBef>
              <a:buClr>
                <a:srgbClr val="004888"/>
              </a:buClr>
              <a:buSzPct val="100000"/>
              <a:buFont typeface="Open Sans"/>
              <a:defRPr sz="4200">
                <a:solidFill>
                  <a:srgbClr val="004888"/>
                </a:solidFill>
                <a:latin typeface="Open Sans"/>
                <a:ea typeface="Open Sans"/>
                <a:cs typeface="Open Sans"/>
                <a:sym typeface="Open Sans"/>
              </a:defRPr>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r>
              <a:rPr lang="en-US"/>
              <a:t>Click to edit Master title style</a:t>
            </a:r>
            <a:endParaRPr/>
          </a:p>
        </p:txBody>
      </p:sp>
      <p:pic>
        <p:nvPicPr>
          <p:cNvPr id="32" name="Shape 32" descr="citizensadvice_english_RGB_colour_TransNew.png"/>
          <p:cNvPicPr preferRelativeResize="0"/>
          <p:nvPr/>
        </p:nvPicPr>
        <p:blipFill>
          <a:blip r:embed="rId2">
            <a:alphaModFix/>
          </a:blip>
          <a:stretch>
            <a:fillRect/>
          </a:stretch>
        </p:blipFill>
        <p:spPr>
          <a:xfrm>
            <a:off x="270200" y="3860091"/>
            <a:ext cx="960920" cy="1023127"/>
          </a:xfrm>
          <a:prstGeom prst="rect">
            <a:avLst/>
          </a:prstGeom>
          <a:noFill/>
          <a:ln>
            <a:noFill/>
          </a:ln>
        </p:spPr>
      </p:pic>
      <p:pic>
        <p:nvPicPr>
          <p:cNvPr id="33" name="Shape 33" descr="CA_Silhouettes_RGB-20.png"/>
          <p:cNvPicPr preferRelativeResize="0"/>
          <p:nvPr/>
        </p:nvPicPr>
        <p:blipFill rotWithShape="1">
          <a:blip r:embed="rId3">
            <a:alphaModFix/>
          </a:blip>
          <a:srcRect l="10770" t="8946" b="15238"/>
          <a:stretch/>
        </p:blipFill>
        <p:spPr>
          <a:xfrm>
            <a:off x="4369850" y="523199"/>
            <a:ext cx="4679023" cy="423312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itizens Advice_Cover_Responsible 1">
    <p:bg>
      <p:bgPr>
        <a:solidFill>
          <a:srgbClr val="90CE9C"/>
        </a:solidFill>
        <a:effectLst/>
      </p:bgPr>
    </p:bg>
    <p:spTree>
      <p:nvGrpSpPr>
        <p:cNvPr id="1" name="Shape 44"/>
        <p:cNvGrpSpPr/>
        <p:nvPr/>
      </p:nvGrpSpPr>
      <p:grpSpPr>
        <a:xfrm>
          <a:off x="0" y="0"/>
          <a:ext cx="0" cy="0"/>
          <a:chOff x="0" y="0"/>
          <a:chExt cx="0" cy="0"/>
        </a:xfrm>
      </p:grpSpPr>
      <p:pic>
        <p:nvPicPr>
          <p:cNvPr id="45" name="Shape 45" descr="CA_SpeechBubbles_RGB-04.png"/>
          <p:cNvPicPr preferRelativeResize="0"/>
          <p:nvPr/>
        </p:nvPicPr>
        <p:blipFill rotWithShape="1">
          <a:blip r:embed="rId2">
            <a:alphaModFix/>
          </a:blip>
          <a:srcRect l="16352" t="53000"/>
          <a:stretch/>
        </p:blipFill>
        <p:spPr>
          <a:xfrm>
            <a:off x="0" y="0"/>
            <a:ext cx="6915647" cy="4137522"/>
          </a:xfrm>
          <a:prstGeom prst="rect">
            <a:avLst/>
          </a:prstGeom>
          <a:noFill/>
          <a:ln>
            <a:noFill/>
          </a:ln>
        </p:spPr>
      </p:pic>
      <p:pic>
        <p:nvPicPr>
          <p:cNvPr id="46" name="Shape 46" descr="citizensadvice_english_RGB_colour_TransNew.png"/>
          <p:cNvPicPr preferRelativeResize="0"/>
          <p:nvPr/>
        </p:nvPicPr>
        <p:blipFill>
          <a:blip r:embed="rId3">
            <a:alphaModFix/>
          </a:blip>
          <a:stretch>
            <a:fillRect/>
          </a:stretch>
        </p:blipFill>
        <p:spPr>
          <a:xfrm>
            <a:off x="270200" y="3860091"/>
            <a:ext cx="960920" cy="1023127"/>
          </a:xfrm>
          <a:prstGeom prst="rect">
            <a:avLst/>
          </a:prstGeom>
          <a:noFill/>
          <a:ln>
            <a:noFill/>
          </a:ln>
        </p:spPr>
      </p:pic>
      <p:sp>
        <p:nvSpPr>
          <p:cNvPr id="47" name="Shape 47"/>
          <p:cNvSpPr txBox="1">
            <a:spLocks noGrp="1"/>
          </p:cNvSpPr>
          <p:nvPr>
            <p:ph type="subTitle" idx="1"/>
          </p:nvPr>
        </p:nvSpPr>
        <p:spPr>
          <a:xfrm>
            <a:off x="5842525" y="3278200"/>
            <a:ext cx="2804100" cy="1473300"/>
          </a:xfrm>
          <a:prstGeom prst="rect">
            <a:avLst/>
          </a:prstGeom>
        </p:spPr>
        <p:txBody>
          <a:bodyPr lIns="91425" tIns="91425" rIns="91425" bIns="91425" anchor="b" anchorCtr="0"/>
          <a:lstStyle>
            <a:lvl1pPr lvl="0" rtl="0">
              <a:spcBef>
                <a:spcPts val="0"/>
              </a:spcBef>
              <a:buClr>
                <a:srgbClr val="57486B"/>
              </a:buClr>
              <a:buSzPct val="100000"/>
              <a:buFont typeface="Open Sans"/>
              <a:buNone/>
              <a:defRPr sz="2800">
                <a:solidFill>
                  <a:srgbClr val="57486B"/>
                </a:solidFill>
                <a:latin typeface="Open Sans"/>
                <a:ea typeface="Open Sans"/>
                <a:cs typeface="Open Sans"/>
                <a:sym typeface="Open Sans"/>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r>
              <a:rPr lang="en-US"/>
              <a:t>Click to edit Master subtitle style</a:t>
            </a:r>
            <a:endParaRPr/>
          </a:p>
        </p:txBody>
      </p:sp>
      <p:sp>
        <p:nvSpPr>
          <p:cNvPr id="48" name="Shape 48"/>
          <p:cNvSpPr txBox="1">
            <a:spLocks noGrp="1"/>
          </p:cNvSpPr>
          <p:nvPr>
            <p:ph type="ctrTitle"/>
          </p:nvPr>
        </p:nvSpPr>
        <p:spPr>
          <a:xfrm>
            <a:off x="443675" y="216475"/>
            <a:ext cx="5514299" cy="2886900"/>
          </a:xfrm>
          <a:prstGeom prst="rect">
            <a:avLst/>
          </a:prstGeom>
        </p:spPr>
        <p:txBody>
          <a:bodyPr lIns="91425" tIns="91425" rIns="91425" bIns="91425" anchor="t" anchorCtr="0"/>
          <a:lstStyle>
            <a:lvl1pPr lvl="0" rtl="0">
              <a:spcBef>
                <a:spcPts val="0"/>
              </a:spcBef>
              <a:buClr>
                <a:srgbClr val="90CE9C"/>
              </a:buClr>
              <a:buSzPct val="100000"/>
              <a:buFont typeface="Open Sans"/>
              <a:defRPr sz="4200">
                <a:solidFill>
                  <a:srgbClr val="90CE9C"/>
                </a:solidFill>
                <a:latin typeface="Open Sans"/>
                <a:ea typeface="Open Sans"/>
                <a:cs typeface="Open Sans"/>
                <a:sym typeface="Open Sans"/>
              </a:defRPr>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r>
              <a:rPr lang="en-US"/>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itizens Advice_Cover_Generous 1">
    <p:bg>
      <p:bgPr>
        <a:solidFill>
          <a:srgbClr val="B5AFD7"/>
        </a:solidFill>
        <a:effectLst/>
      </p:bgPr>
    </p:bg>
    <p:spTree>
      <p:nvGrpSpPr>
        <p:cNvPr id="1" name="Shape 49"/>
        <p:cNvGrpSpPr/>
        <p:nvPr/>
      </p:nvGrpSpPr>
      <p:grpSpPr>
        <a:xfrm>
          <a:off x="0" y="0"/>
          <a:ext cx="0" cy="0"/>
          <a:chOff x="0" y="0"/>
          <a:chExt cx="0" cy="0"/>
        </a:xfrm>
      </p:grpSpPr>
      <p:pic>
        <p:nvPicPr>
          <p:cNvPr id="50" name="Shape 50" descr="CA_SpeechBubbles_RGB-06.png"/>
          <p:cNvPicPr preferRelativeResize="0"/>
          <p:nvPr/>
        </p:nvPicPr>
        <p:blipFill rotWithShape="1">
          <a:blip r:embed="rId2">
            <a:alphaModFix/>
          </a:blip>
          <a:srcRect l="16352" t="53000"/>
          <a:stretch/>
        </p:blipFill>
        <p:spPr>
          <a:xfrm>
            <a:off x="0" y="0"/>
            <a:ext cx="6915647" cy="4137522"/>
          </a:xfrm>
          <a:prstGeom prst="rect">
            <a:avLst/>
          </a:prstGeom>
          <a:noFill/>
          <a:ln>
            <a:noFill/>
          </a:ln>
        </p:spPr>
      </p:pic>
      <p:pic>
        <p:nvPicPr>
          <p:cNvPr id="51" name="Shape 51" descr="citizensadvice_english_RGB_colour_TransNew.png"/>
          <p:cNvPicPr preferRelativeResize="0"/>
          <p:nvPr/>
        </p:nvPicPr>
        <p:blipFill>
          <a:blip r:embed="rId3">
            <a:alphaModFix/>
          </a:blip>
          <a:stretch>
            <a:fillRect/>
          </a:stretch>
        </p:blipFill>
        <p:spPr>
          <a:xfrm>
            <a:off x="270200" y="3860091"/>
            <a:ext cx="960920" cy="1023127"/>
          </a:xfrm>
          <a:prstGeom prst="rect">
            <a:avLst/>
          </a:prstGeom>
          <a:noFill/>
          <a:ln>
            <a:noFill/>
          </a:ln>
        </p:spPr>
      </p:pic>
      <p:sp>
        <p:nvSpPr>
          <p:cNvPr id="52" name="Shape 52"/>
          <p:cNvSpPr txBox="1">
            <a:spLocks noGrp="1"/>
          </p:cNvSpPr>
          <p:nvPr>
            <p:ph type="subTitle" idx="1"/>
          </p:nvPr>
        </p:nvSpPr>
        <p:spPr>
          <a:xfrm>
            <a:off x="5842525" y="3278200"/>
            <a:ext cx="2804100" cy="1473300"/>
          </a:xfrm>
          <a:prstGeom prst="rect">
            <a:avLst/>
          </a:prstGeom>
        </p:spPr>
        <p:txBody>
          <a:bodyPr lIns="91425" tIns="91425" rIns="91425" bIns="91425" anchor="b" anchorCtr="0"/>
          <a:lstStyle>
            <a:lvl1pPr lvl="0" rtl="0">
              <a:spcBef>
                <a:spcPts val="0"/>
              </a:spcBef>
              <a:buClr>
                <a:srgbClr val="00553F"/>
              </a:buClr>
              <a:buSzPct val="100000"/>
              <a:buFont typeface="Open Sans"/>
              <a:buNone/>
              <a:defRPr sz="2800">
                <a:solidFill>
                  <a:srgbClr val="00553F"/>
                </a:solidFill>
                <a:latin typeface="Open Sans"/>
                <a:ea typeface="Open Sans"/>
                <a:cs typeface="Open Sans"/>
                <a:sym typeface="Open Sans"/>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r>
              <a:rPr lang="en-US"/>
              <a:t>Click to edit Master subtitle style</a:t>
            </a:r>
            <a:endParaRPr/>
          </a:p>
        </p:txBody>
      </p:sp>
      <p:sp>
        <p:nvSpPr>
          <p:cNvPr id="53" name="Shape 53"/>
          <p:cNvSpPr txBox="1">
            <a:spLocks noGrp="1"/>
          </p:cNvSpPr>
          <p:nvPr>
            <p:ph type="ctrTitle"/>
          </p:nvPr>
        </p:nvSpPr>
        <p:spPr>
          <a:xfrm>
            <a:off x="443675" y="216475"/>
            <a:ext cx="5514299" cy="2886900"/>
          </a:xfrm>
          <a:prstGeom prst="rect">
            <a:avLst/>
          </a:prstGeom>
        </p:spPr>
        <p:txBody>
          <a:bodyPr lIns="91425" tIns="91425" rIns="91425" bIns="91425" anchor="t" anchorCtr="0"/>
          <a:lstStyle>
            <a:lvl1pPr lvl="0" rtl="0">
              <a:spcBef>
                <a:spcPts val="0"/>
              </a:spcBef>
              <a:buClr>
                <a:srgbClr val="B5AFD7"/>
              </a:buClr>
              <a:buSzPct val="100000"/>
              <a:buFont typeface="Open Sans"/>
              <a:defRPr sz="4200">
                <a:solidFill>
                  <a:srgbClr val="B5AFD7"/>
                </a:solidFill>
                <a:latin typeface="Open Sans"/>
                <a:ea typeface="Open Sans"/>
                <a:cs typeface="Open Sans"/>
                <a:sym typeface="Open Sans"/>
              </a:defRPr>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r>
              <a:rPr lang="en-US"/>
              <a:t>Click to edit Master title style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itizens Advice  - Wide column title and body">
    <p:spTree>
      <p:nvGrpSpPr>
        <p:cNvPr id="1" name="Shape 54"/>
        <p:cNvGrpSpPr/>
        <p:nvPr/>
      </p:nvGrpSpPr>
      <p:grpSpPr>
        <a:xfrm>
          <a:off x="0" y="0"/>
          <a:ext cx="0" cy="0"/>
          <a:chOff x="0" y="0"/>
          <a:chExt cx="0" cy="0"/>
        </a:xfrm>
      </p:grpSpPr>
      <p:sp>
        <p:nvSpPr>
          <p:cNvPr id="55" name="Shape 55"/>
          <p:cNvSpPr txBox="1">
            <a:spLocks noGrp="1"/>
          </p:cNvSpPr>
          <p:nvPr>
            <p:ph type="subTitle" idx="1"/>
          </p:nvPr>
        </p:nvSpPr>
        <p:spPr>
          <a:xfrm>
            <a:off x="457200" y="468500"/>
            <a:ext cx="5261100" cy="344700"/>
          </a:xfrm>
          <a:prstGeom prst="rect">
            <a:avLst/>
          </a:prstGeom>
        </p:spPr>
        <p:txBody>
          <a:bodyPr lIns="91425" tIns="91425" rIns="91425" bIns="91425" anchor="t" anchorCtr="0"/>
          <a:lstStyle>
            <a:lvl1pPr lvl="0" rtl="0">
              <a:spcBef>
                <a:spcPts val="0"/>
              </a:spcBef>
              <a:buNone/>
              <a:defRPr sz="900">
                <a:solidFill>
                  <a:srgbClr val="004888"/>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a:spcBef>
                <a:spcPts val="0"/>
              </a:spcBef>
              <a:buNone/>
              <a:defRPr/>
            </a:lvl9pPr>
          </a:lstStyle>
          <a:p>
            <a:r>
              <a:rPr lang="en-US"/>
              <a:t>Click to edit Master subtitle style</a:t>
            </a:r>
            <a:endParaRPr/>
          </a:p>
        </p:txBody>
      </p:sp>
      <p:sp>
        <p:nvSpPr>
          <p:cNvPr id="56" name="Shape 56"/>
          <p:cNvSpPr txBox="1">
            <a:spLocks noGrp="1"/>
          </p:cNvSpPr>
          <p:nvPr>
            <p:ph type="body" idx="2"/>
          </p:nvPr>
        </p:nvSpPr>
        <p:spPr>
          <a:xfrm>
            <a:off x="457200" y="1704175"/>
            <a:ext cx="6334199" cy="3176099"/>
          </a:xfrm>
          <a:prstGeom prst="rect">
            <a:avLst/>
          </a:prstGeom>
        </p:spPr>
        <p:txBody>
          <a:bodyPr lIns="91425" tIns="91425" rIns="91425" bIns="91425" anchor="t" anchorCtr="0"/>
          <a:lstStyle>
            <a:lvl1pPr lv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1pPr>
            <a:lvl2pPr lvl="1">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2pPr>
            <a:lvl3pPr lvl="2">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3pPr>
            <a:lvl4pPr lvl="3">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4pPr>
            <a:lvl5pPr lvl="4">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5pPr>
            <a:lvl6pPr lvl="5">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6pPr>
            <a:lvl7pPr lvl="6">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7pPr>
            <a:lvl8pPr lvl="7">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8pPr>
            <a:lvl9pPr lvl="8">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9pPr>
          </a:lstStyle>
          <a:p>
            <a:pPr lvl="0"/>
            <a:r>
              <a:rPr lang="en-US"/>
              <a:t>Click to edit Master text styles</a:t>
            </a:r>
          </a:p>
        </p:txBody>
      </p:sp>
      <p:sp>
        <p:nvSpPr>
          <p:cNvPr id="57" name="Shape 57"/>
          <p:cNvSpPr txBox="1">
            <a:spLocks noGrp="1"/>
          </p:cNvSpPr>
          <p:nvPr>
            <p:ph type="title"/>
          </p:nvPr>
        </p:nvSpPr>
        <p:spPr>
          <a:xfrm>
            <a:off x="457200" y="697575"/>
            <a:ext cx="8229600" cy="857400"/>
          </a:xfrm>
          <a:prstGeom prst="rect">
            <a:avLst/>
          </a:prstGeom>
        </p:spPr>
        <p:txBody>
          <a:bodyPr lIns="91425" tIns="91425" rIns="91425" bIns="91425" anchor="t" anchorCtr="0"/>
          <a:lstStyle>
            <a:lvl1pPr lvl="0">
              <a:spcBef>
                <a:spcPts val="0"/>
              </a:spcBef>
              <a:buClr>
                <a:srgbClr val="004888"/>
              </a:buClr>
              <a:buSzPct val="100000"/>
              <a:buFont typeface="Open Sans"/>
              <a:defRPr sz="2800">
                <a:solidFill>
                  <a:srgbClr val="004888"/>
                </a:solidFill>
                <a:latin typeface="Open Sans"/>
                <a:ea typeface="Open Sans"/>
                <a:cs typeface="Open Sans"/>
                <a:sym typeface="Open Sans"/>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r>
              <a:rPr lang="en-US"/>
              <a:t>Click to edit Master title style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itizens Advice  - Two column Large body">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4598750" y="1704175"/>
            <a:ext cx="4055099" cy="3572999"/>
          </a:xfrm>
          <a:prstGeom prst="rect">
            <a:avLst/>
          </a:prstGeom>
        </p:spPr>
        <p:txBody>
          <a:bodyPr lIns="91425" tIns="91425" rIns="91425" bIns="91425" anchor="t" anchorCtr="0"/>
          <a:lstStyle>
            <a:lvl1pPr lvl="0" rtl="0">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1pPr>
            <a:lvl2pPr lvl="1" rtl="0">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2pPr>
            <a:lvl3pPr lvl="2" rtl="0">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3pPr>
            <a:lvl4pPr lvl="3" rtl="0">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4pPr>
            <a:lvl5pPr lvl="4" rtl="0">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5pPr>
            <a:lvl6pPr lvl="5" rtl="0">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6pPr>
            <a:lvl7pPr lvl="6" rtl="0">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7pPr>
            <a:lvl8pPr lvl="7" rtl="0">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8pPr>
            <a:lvl9pPr lvl="8">
              <a:lnSpc>
                <a:spcPct val="130000"/>
              </a:lnSpc>
              <a:spcBef>
                <a:spcPts val="0"/>
              </a:spcBef>
              <a:spcAft>
                <a:spcPts val="900"/>
              </a:spcAft>
              <a:buClr>
                <a:srgbClr val="004888"/>
              </a:buClr>
              <a:buSzPct val="100000"/>
              <a:buFont typeface="Open Sans"/>
              <a:defRPr sz="1600">
                <a:latin typeface="Open Sans"/>
                <a:ea typeface="Open Sans"/>
                <a:cs typeface="Open Sans"/>
                <a:sym typeface="Open Sans"/>
              </a:defRPr>
            </a:lvl9pPr>
          </a:lstStyle>
          <a:p>
            <a:pPr lvl="0"/>
            <a:r>
              <a:rPr lang="en-US"/>
              <a:t>Click to edit Master text styles</a:t>
            </a:r>
          </a:p>
        </p:txBody>
      </p:sp>
      <p:sp>
        <p:nvSpPr>
          <p:cNvPr id="60" name="Shape 60"/>
          <p:cNvSpPr txBox="1">
            <a:spLocks noGrp="1"/>
          </p:cNvSpPr>
          <p:nvPr>
            <p:ph type="subTitle" idx="2"/>
          </p:nvPr>
        </p:nvSpPr>
        <p:spPr>
          <a:xfrm>
            <a:off x="457200" y="468500"/>
            <a:ext cx="5261100" cy="344700"/>
          </a:xfrm>
          <a:prstGeom prst="rect">
            <a:avLst/>
          </a:prstGeom>
        </p:spPr>
        <p:txBody>
          <a:bodyPr lIns="91425" tIns="91425" rIns="91425" bIns="91425" anchor="t" anchorCtr="0"/>
          <a:lstStyle>
            <a:lvl1pPr lvl="0" rtl="0">
              <a:spcBef>
                <a:spcPts val="0"/>
              </a:spcBef>
              <a:buNone/>
              <a:defRPr sz="900">
                <a:solidFill>
                  <a:srgbClr val="004888"/>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subtitle style</a:t>
            </a:r>
            <a:endParaRPr/>
          </a:p>
        </p:txBody>
      </p:sp>
      <p:sp>
        <p:nvSpPr>
          <p:cNvPr id="61" name="Shape 61"/>
          <p:cNvSpPr txBox="1">
            <a:spLocks noGrp="1"/>
          </p:cNvSpPr>
          <p:nvPr>
            <p:ph type="body" idx="3"/>
          </p:nvPr>
        </p:nvSpPr>
        <p:spPr>
          <a:xfrm>
            <a:off x="457200" y="1704175"/>
            <a:ext cx="3932699" cy="3176099"/>
          </a:xfrm>
          <a:prstGeom prst="rect">
            <a:avLst/>
          </a:prstGeom>
        </p:spPr>
        <p:txBody>
          <a:bodyPr lIns="91425" tIns="91425" rIns="91425" bIns="91425" anchor="t" anchorCtr="0"/>
          <a:lstStyle>
            <a:lvl1pPr lvl="0"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1pPr>
            <a:lvl2pPr lvl="1"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2pPr>
            <a:lvl3pPr lvl="2"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3pPr>
            <a:lvl4pPr lvl="3"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4pPr>
            <a:lvl5pPr lvl="4"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5pPr>
            <a:lvl6pPr lvl="5"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6pPr>
            <a:lvl7pPr lvl="6"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7pPr>
            <a:lvl8pPr lvl="7"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8pPr>
            <a:lvl9pPr lvl="8"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9pPr>
          </a:lstStyle>
          <a:p>
            <a:pPr lvl="0"/>
            <a:r>
              <a:rPr lang="en-US"/>
              <a:t>Click to edit Master text styles</a:t>
            </a:r>
          </a:p>
        </p:txBody>
      </p:sp>
      <p:sp>
        <p:nvSpPr>
          <p:cNvPr id="62" name="Shape 62"/>
          <p:cNvSpPr txBox="1">
            <a:spLocks noGrp="1"/>
          </p:cNvSpPr>
          <p:nvPr>
            <p:ph type="title"/>
          </p:nvPr>
        </p:nvSpPr>
        <p:spPr>
          <a:xfrm>
            <a:off x="457200" y="697575"/>
            <a:ext cx="8229600" cy="857400"/>
          </a:xfrm>
          <a:prstGeom prst="rect">
            <a:avLst/>
          </a:prstGeom>
        </p:spPr>
        <p:txBody>
          <a:bodyPr lIns="91425" tIns="91425" rIns="91425" bIns="91425" anchor="t" anchorCtr="0"/>
          <a:lstStyle>
            <a:lvl1pPr lvl="0" rtl="0">
              <a:spcBef>
                <a:spcPts val="0"/>
              </a:spcBef>
              <a:buClr>
                <a:srgbClr val="004888"/>
              </a:buClr>
              <a:buSzPct val="100000"/>
              <a:buFont typeface="Open Sans"/>
              <a:defRPr sz="2800">
                <a:solidFill>
                  <a:srgbClr val="004888"/>
                </a:solidFill>
                <a:latin typeface="Open Sans"/>
                <a:ea typeface="Open Sans"/>
                <a:cs typeface="Open Sans"/>
                <a:sym typeface="Open Sans"/>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itizens Advice  - Two column Large body and quote">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4598750" y="1704175"/>
            <a:ext cx="4055099" cy="3572999"/>
          </a:xfrm>
          <a:prstGeom prst="rect">
            <a:avLst/>
          </a:prstGeom>
        </p:spPr>
        <p:txBody>
          <a:bodyPr lIns="91425" tIns="91425" rIns="91425" bIns="91425" anchor="t" anchorCtr="0"/>
          <a:lstStyle>
            <a:lvl1pPr lvl="0"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1pPr>
            <a:lvl2pPr lvl="1"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2pPr>
            <a:lvl3pPr lvl="2"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3pPr>
            <a:lvl4pPr lvl="3"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4pPr>
            <a:lvl5pPr lvl="4"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5pPr>
            <a:lvl6pPr lvl="5"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6pPr>
            <a:lvl7pPr lvl="6"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7pPr>
            <a:lvl8pPr lvl="7"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8pPr>
            <a:lvl9pPr lvl="8" rtl="0">
              <a:lnSpc>
                <a:spcPct val="120000"/>
              </a:lnSpc>
              <a:spcBef>
                <a:spcPts val="0"/>
              </a:spcBef>
              <a:spcAft>
                <a:spcPts val="900"/>
              </a:spcAft>
              <a:buClr>
                <a:srgbClr val="004888"/>
              </a:buClr>
              <a:buSzPct val="100000"/>
              <a:buFont typeface="Open Sans"/>
              <a:defRPr sz="2000" b="1">
                <a:solidFill>
                  <a:srgbClr val="004888"/>
                </a:solidFill>
                <a:latin typeface="Open Sans"/>
                <a:ea typeface="Open Sans"/>
                <a:cs typeface="Open Sans"/>
                <a:sym typeface="Open Sans"/>
              </a:defRPr>
            </a:lvl9pPr>
          </a:lstStyle>
          <a:p>
            <a:pPr lvl="0"/>
            <a:r>
              <a:rPr lang="en-US"/>
              <a:t>Click to edit Master text styles</a:t>
            </a:r>
          </a:p>
        </p:txBody>
      </p:sp>
      <p:sp>
        <p:nvSpPr>
          <p:cNvPr id="65" name="Shape 65"/>
          <p:cNvSpPr txBox="1">
            <a:spLocks noGrp="1"/>
          </p:cNvSpPr>
          <p:nvPr>
            <p:ph type="subTitle" idx="2"/>
          </p:nvPr>
        </p:nvSpPr>
        <p:spPr>
          <a:xfrm>
            <a:off x="457200" y="468500"/>
            <a:ext cx="5261100" cy="344700"/>
          </a:xfrm>
          <a:prstGeom prst="rect">
            <a:avLst/>
          </a:prstGeom>
        </p:spPr>
        <p:txBody>
          <a:bodyPr lIns="91425" tIns="91425" rIns="91425" bIns="91425" anchor="t" anchorCtr="0"/>
          <a:lstStyle>
            <a:lvl1pPr lvl="0" rtl="0">
              <a:spcBef>
                <a:spcPts val="0"/>
              </a:spcBef>
              <a:buNone/>
              <a:defRPr sz="900">
                <a:solidFill>
                  <a:srgbClr val="004888"/>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subtitle style</a:t>
            </a:r>
            <a:endParaRPr/>
          </a:p>
        </p:txBody>
      </p:sp>
      <p:sp>
        <p:nvSpPr>
          <p:cNvPr id="66" name="Shape 66"/>
          <p:cNvSpPr txBox="1">
            <a:spLocks noGrp="1"/>
          </p:cNvSpPr>
          <p:nvPr>
            <p:ph type="body" idx="3"/>
          </p:nvPr>
        </p:nvSpPr>
        <p:spPr>
          <a:xfrm>
            <a:off x="457200" y="1704175"/>
            <a:ext cx="3932699" cy="3176099"/>
          </a:xfrm>
          <a:prstGeom prst="rect">
            <a:avLst/>
          </a:prstGeom>
        </p:spPr>
        <p:txBody>
          <a:bodyPr lIns="91425" tIns="91425" rIns="91425" bIns="91425" anchor="t" anchorCtr="0"/>
          <a:lstStyle>
            <a:lvl1pPr lvl="0"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1pPr>
            <a:lvl2pPr lvl="1"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2pPr>
            <a:lvl3pPr lvl="2"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3pPr>
            <a:lvl4pPr lvl="3"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4pPr>
            <a:lvl5pPr lvl="4"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5pPr>
            <a:lvl6pPr lvl="5"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6pPr>
            <a:lvl7pPr lvl="6"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7pPr>
            <a:lvl8pPr lvl="7"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8pPr>
            <a:lvl9pPr lvl="8" rtl="0">
              <a:lnSpc>
                <a:spcPct val="130000"/>
              </a:lnSpc>
              <a:spcBef>
                <a:spcPts val="0"/>
              </a:spcBef>
              <a:spcAft>
                <a:spcPts val="900"/>
              </a:spcAft>
              <a:buClr>
                <a:srgbClr val="004888"/>
              </a:buClr>
              <a:buSzPct val="100000"/>
              <a:buFont typeface="Open Sans"/>
              <a:buChar char="■"/>
              <a:defRPr sz="1600">
                <a:latin typeface="Open Sans"/>
                <a:ea typeface="Open Sans"/>
                <a:cs typeface="Open Sans"/>
                <a:sym typeface="Open Sans"/>
              </a:defRPr>
            </a:lvl9pPr>
          </a:lstStyle>
          <a:p>
            <a:pPr lvl="0"/>
            <a:r>
              <a:rPr lang="en-US"/>
              <a:t>Click to edit Master text styles</a:t>
            </a:r>
          </a:p>
        </p:txBody>
      </p:sp>
      <p:sp>
        <p:nvSpPr>
          <p:cNvPr id="67" name="Shape 67"/>
          <p:cNvSpPr txBox="1">
            <a:spLocks noGrp="1"/>
          </p:cNvSpPr>
          <p:nvPr>
            <p:ph type="title"/>
          </p:nvPr>
        </p:nvSpPr>
        <p:spPr>
          <a:xfrm>
            <a:off x="457200" y="697575"/>
            <a:ext cx="8229600" cy="857400"/>
          </a:xfrm>
          <a:prstGeom prst="rect">
            <a:avLst/>
          </a:prstGeom>
        </p:spPr>
        <p:txBody>
          <a:bodyPr lIns="91425" tIns="91425" rIns="91425" bIns="91425" anchor="t" anchorCtr="0"/>
          <a:lstStyle>
            <a:lvl1pPr lvl="0" rtl="0">
              <a:spcBef>
                <a:spcPts val="0"/>
              </a:spcBef>
              <a:buClr>
                <a:srgbClr val="004888"/>
              </a:buClr>
              <a:buSzPct val="100000"/>
              <a:buFont typeface="Open Sans"/>
              <a:defRPr sz="2800">
                <a:solidFill>
                  <a:srgbClr val="004888"/>
                </a:solidFill>
                <a:latin typeface="Open Sans"/>
                <a:ea typeface="Open Sans"/>
                <a:cs typeface="Open Sans"/>
                <a:sym typeface="Open Sans"/>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itizens Advice  - Two column Small body">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4598750" y="1704175"/>
            <a:ext cx="4055099" cy="3176099"/>
          </a:xfrm>
          <a:prstGeom prst="rect">
            <a:avLst/>
          </a:prstGeom>
        </p:spPr>
        <p:txBody>
          <a:bodyPr lIns="91425" tIns="91425" rIns="91425" bIns="91425" anchor="t" anchorCtr="0"/>
          <a:lstStyle>
            <a:lvl1pPr lvl="0"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1pPr>
            <a:lvl2pPr lvl="1"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2pPr>
            <a:lvl3pPr lvl="2"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3pPr>
            <a:lvl4pPr lvl="3"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4pPr>
            <a:lvl5pPr lvl="4"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5pPr>
            <a:lvl6pPr lvl="5"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6pPr>
            <a:lvl7pPr lvl="6"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7pPr>
            <a:lvl8pPr lvl="7"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8pPr>
            <a:lvl9pPr lvl="8" rtl="0">
              <a:lnSpc>
                <a:spcPct val="130000"/>
              </a:lnSpc>
              <a:spcBef>
                <a:spcPts val="0"/>
              </a:spcBef>
              <a:spcAft>
                <a:spcPts val="900"/>
              </a:spcAft>
              <a:buClr>
                <a:srgbClr val="004888"/>
              </a:buClr>
              <a:buSzPct val="100000"/>
              <a:buFont typeface="Open Sans"/>
              <a:defRPr sz="1200">
                <a:latin typeface="Open Sans"/>
                <a:ea typeface="Open Sans"/>
                <a:cs typeface="Open Sans"/>
                <a:sym typeface="Open Sans"/>
              </a:defRPr>
            </a:lvl9pPr>
          </a:lstStyle>
          <a:p>
            <a:pPr lvl="0"/>
            <a:r>
              <a:rPr lang="en-US"/>
              <a:t>Click to edit Master text styles</a:t>
            </a:r>
          </a:p>
        </p:txBody>
      </p:sp>
      <p:sp>
        <p:nvSpPr>
          <p:cNvPr id="70" name="Shape 70"/>
          <p:cNvSpPr txBox="1">
            <a:spLocks noGrp="1"/>
          </p:cNvSpPr>
          <p:nvPr>
            <p:ph type="subTitle" idx="2"/>
          </p:nvPr>
        </p:nvSpPr>
        <p:spPr>
          <a:xfrm>
            <a:off x="457200" y="468500"/>
            <a:ext cx="5261100" cy="344700"/>
          </a:xfrm>
          <a:prstGeom prst="rect">
            <a:avLst/>
          </a:prstGeom>
        </p:spPr>
        <p:txBody>
          <a:bodyPr lIns="91425" tIns="91425" rIns="91425" bIns="91425" anchor="t" anchorCtr="0"/>
          <a:lstStyle>
            <a:lvl1pPr lvl="0" rtl="0">
              <a:spcBef>
                <a:spcPts val="0"/>
              </a:spcBef>
              <a:buNone/>
              <a:defRPr sz="900">
                <a:solidFill>
                  <a:srgbClr val="004888"/>
                </a:solidFill>
                <a:latin typeface="Open Sans"/>
                <a:ea typeface="Open Sans"/>
                <a:cs typeface="Open Sans"/>
                <a:sym typeface="Open Sans"/>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r>
              <a:rPr lang="en-US"/>
              <a:t>Click to edit Master subtitle style</a:t>
            </a:r>
            <a:endParaRPr/>
          </a:p>
        </p:txBody>
      </p:sp>
      <p:sp>
        <p:nvSpPr>
          <p:cNvPr id="71" name="Shape 71"/>
          <p:cNvSpPr txBox="1">
            <a:spLocks noGrp="1"/>
          </p:cNvSpPr>
          <p:nvPr>
            <p:ph type="body" idx="3"/>
          </p:nvPr>
        </p:nvSpPr>
        <p:spPr>
          <a:xfrm>
            <a:off x="457200" y="1704175"/>
            <a:ext cx="3932699" cy="3176099"/>
          </a:xfrm>
          <a:prstGeom prst="rect">
            <a:avLst/>
          </a:prstGeom>
        </p:spPr>
        <p:txBody>
          <a:bodyPr lIns="91425" tIns="91425" rIns="91425" bIns="91425" anchor="t" anchorCtr="0"/>
          <a:lstStyle>
            <a:lvl1pPr lvl="0"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1pPr>
            <a:lvl2pPr lvl="1"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2pPr>
            <a:lvl3pPr lvl="2"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3pPr>
            <a:lvl4pPr lvl="3"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4pPr>
            <a:lvl5pPr lvl="4"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5pPr>
            <a:lvl6pPr lvl="5"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6pPr>
            <a:lvl7pPr lvl="6"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7pPr>
            <a:lvl8pPr lvl="7"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8pPr>
            <a:lvl9pPr lvl="8" rtl="0">
              <a:lnSpc>
                <a:spcPct val="130000"/>
              </a:lnSpc>
              <a:spcBef>
                <a:spcPts val="0"/>
              </a:spcBef>
              <a:spcAft>
                <a:spcPts val="900"/>
              </a:spcAft>
              <a:buClr>
                <a:srgbClr val="004888"/>
              </a:buClr>
              <a:buSzPct val="100000"/>
              <a:buFont typeface="Open Sans"/>
              <a:buChar char="■"/>
              <a:defRPr sz="1200">
                <a:latin typeface="Open Sans"/>
                <a:ea typeface="Open Sans"/>
                <a:cs typeface="Open Sans"/>
                <a:sym typeface="Open Sans"/>
              </a:defRPr>
            </a:lvl9pPr>
          </a:lstStyle>
          <a:p>
            <a:pPr lvl="0"/>
            <a:r>
              <a:rPr lang="en-US"/>
              <a:t>Click to edit Master text styles</a:t>
            </a:r>
          </a:p>
        </p:txBody>
      </p:sp>
      <p:sp>
        <p:nvSpPr>
          <p:cNvPr id="72" name="Shape 72"/>
          <p:cNvSpPr txBox="1">
            <a:spLocks noGrp="1"/>
          </p:cNvSpPr>
          <p:nvPr>
            <p:ph type="title"/>
          </p:nvPr>
        </p:nvSpPr>
        <p:spPr>
          <a:xfrm>
            <a:off x="457200" y="697575"/>
            <a:ext cx="8229600" cy="857400"/>
          </a:xfrm>
          <a:prstGeom prst="rect">
            <a:avLst/>
          </a:prstGeom>
        </p:spPr>
        <p:txBody>
          <a:bodyPr lIns="91425" tIns="91425" rIns="91425" bIns="91425" anchor="t" anchorCtr="0"/>
          <a:lstStyle>
            <a:lvl1pPr lvl="0" rtl="0">
              <a:spcBef>
                <a:spcPts val="0"/>
              </a:spcBef>
              <a:buClr>
                <a:srgbClr val="004888"/>
              </a:buClr>
              <a:buSzPct val="100000"/>
              <a:buFont typeface="Open Sans"/>
              <a:defRPr sz="2800">
                <a:solidFill>
                  <a:srgbClr val="004888"/>
                </a:solidFill>
                <a:latin typeface="Open Sans"/>
                <a:ea typeface="Open Sans"/>
                <a:cs typeface="Open Sans"/>
                <a:sym typeface="Open Sans"/>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a:t>Click to edit Master title style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
        <p:nvSpPr>
          <p:cNvPr id="8" name="Shape 8"/>
          <p:cNvSpPr txBox="1">
            <a:spLocks noGrp="1"/>
          </p:cNvSpPr>
          <p:nvPr>
            <p:ph type="sldNum" idx="12"/>
          </p:nvPr>
        </p:nvSpPr>
        <p:spPr>
          <a:xfrm>
            <a:off x="8556791" y="4749850"/>
            <a:ext cx="548699" cy="393524"/>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GB" sz="1300">
                <a:solidFill>
                  <a:schemeClr val="dk1"/>
                </a:solidFill>
              </a:rPr>
              <a:t>‹#›</a:t>
            </a:fld>
            <a:endParaRPr lang="en-GB"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4" r:id="rId12"/>
    <p:sldLayoutId id="2147483665" r:id="rId13"/>
    <p:sldLayoutId id="2147483666" r:id="rId14"/>
    <p:sldLayoutId id="2147483667" r:id="rId15"/>
    <p:sldLayoutId id="2147483668" r:id="rId16"/>
    <p:sldLayoutId id="2147483669" r:id="rId1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fif"/><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mailto:advice@nwkent.cab.org.uk"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www.citizensadvice.org.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hyperlink" Target="https://santainthecity.co.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162" y="568900"/>
            <a:ext cx="5933859" cy="1512148"/>
          </a:xfrm>
        </p:spPr>
        <p:txBody>
          <a:bodyPr/>
          <a:lstStyle/>
          <a:p>
            <a:pPr algn="ctr"/>
            <a:r>
              <a:rPr lang="en-GB" dirty="0"/>
              <a:t>Citizens Advice</a:t>
            </a:r>
            <a:br>
              <a:rPr lang="en-GB" dirty="0"/>
            </a:br>
            <a:r>
              <a:rPr lang="en-GB" dirty="0"/>
              <a:t>in North &amp; West Kent</a:t>
            </a:r>
          </a:p>
        </p:txBody>
      </p:sp>
      <p:sp>
        <p:nvSpPr>
          <p:cNvPr id="3" name="Subtitle 2"/>
          <p:cNvSpPr>
            <a:spLocks noGrp="1"/>
          </p:cNvSpPr>
          <p:nvPr>
            <p:ph type="subTitle" idx="1"/>
          </p:nvPr>
        </p:nvSpPr>
        <p:spPr>
          <a:xfrm>
            <a:off x="1750979" y="3326838"/>
            <a:ext cx="7109655" cy="1473300"/>
          </a:xfrm>
        </p:spPr>
        <p:txBody>
          <a:bodyPr/>
          <a:lstStyle/>
          <a:p>
            <a:pPr algn="r">
              <a:spcBef>
                <a:spcPts val="600"/>
              </a:spcBef>
            </a:pPr>
            <a:r>
              <a:rPr lang="en-GB" sz="1800" dirty="0"/>
              <a:t>Helen Beckerson</a:t>
            </a:r>
          </a:p>
          <a:p>
            <a:pPr algn="r">
              <a:spcBef>
                <a:spcPts val="600"/>
              </a:spcBef>
            </a:pPr>
            <a:r>
              <a:rPr lang="en-GB" sz="1800" dirty="0"/>
              <a:t>Fundraising Manager</a:t>
            </a:r>
          </a:p>
          <a:p>
            <a:pPr algn="r">
              <a:spcBef>
                <a:spcPts val="600"/>
              </a:spcBef>
            </a:pPr>
            <a:r>
              <a:rPr lang="en-GB" sz="1800" dirty="0"/>
              <a:t>Citizens Advice in North &amp; West Kent</a:t>
            </a:r>
          </a:p>
          <a:p>
            <a:pPr algn="r">
              <a:spcBef>
                <a:spcPts val="600"/>
              </a:spcBef>
            </a:pPr>
            <a:r>
              <a:rPr lang="en-GB" sz="1800" dirty="0"/>
              <a:t>Helen.Beckerson@nwkent.cab.org.uk</a:t>
            </a:r>
          </a:p>
        </p:txBody>
      </p:sp>
    </p:spTree>
    <p:extLst>
      <p:ext uri="{BB962C8B-B14F-4D97-AF65-F5344CB8AC3E}">
        <p14:creationId xmlns:p14="http://schemas.microsoft.com/office/powerpoint/2010/main" val="171998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58313" y="2372540"/>
            <a:ext cx="5131673" cy="1947212"/>
          </a:xfrm>
        </p:spPr>
        <p:txBody>
          <a:bodyPr/>
          <a:lstStyle/>
          <a:p>
            <a:r>
              <a:rPr lang="en-GB" sz="3000" dirty="0"/>
              <a:t>We give people the knowledge and confidence they need to find their way forward – whoever they are and whatever their problem.</a:t>
            </a:r>
          </a:p>
        </p:txBody>
      </p:sp>
      <p:sp>
        <p:nvSpPr>
          <p:cNvPr id="3" name="Title 2"/>
          <p:cNvSpPr>
            <a:spLocks noGrp="1"/>
          </p:cNvSpPr>
          <p:nvPr>
            <p:ph type="ctrTitle" idx="4294967295"/>
          </p:nvPr>
        </p:nvSpPr>
        <p:spPr>
          <a:xfrm>
            <a:off x="725214" y="226410"/>
            <a:ext cx="4105275" cy="965200"/>
          </a:xfrm>
        </p:spPr>
        <p:txBody>
          <a:bodyPr/>
          <a:lstStyle/>
          <a:p>
            <a:r>
              <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rPr>
              <a:t>What we do</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528" y="835134"/>
            <a:ext cx="1906704" cy="3925614"/>
          </a:xfrm>
          <a:prstGeom prst="rect">
            <a:avLst/>
          </a:prstGeom>
        </p:spPr>
      </p:pic>
    </p:spTree>
    <p:extLst>
      <p:ext uri="{BB962C8B-B14F-4D97-AF65-F5344CB8AC3E}">
        <p14:creationId xmlns:p14="http://schemas.microsoft.com/office/powerpoint/2010/main" val="327943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72492" y="2415972"/>
            <a:ext cx="5131673" cy="1947212"/>
          </a:xfrm>
        </p:spPr>
        <p:txBody>
          <a:bodyPr/>
          <a:lstStyle/>
          <a:p>
            <a:pPr marL="457200" indent="-457200">
              <a:buFont typeface="Arial" panose="020B0604020202020204" pitchFamily="34" charset="0"/>
              <a:buChar char="•"/>
            </a:pPr>
            <a:r>
              <a:rPr lang="en-GB" sz="3000" dirty="0"/>
              <a:t>Sevenoaks &amp; Swanley</a:t>
            </a:r>
          </a:p>
          <a:p>
            <a:pPr marL="457200" indent="-457200">
              <a:buFont typeface="Arial" panose="020B0604020202020204" pitchFamily="34" charset="0"/>
              <a:buChar char="•"/>
            </a:pPr>
            <a:r>
              <a:rPr lang="en-GB" sz="3000" dirty="0"/>
              <a:t>Tonbridge &amp; Malling</a:t>
            </a:r>
          </a:p>
          <a:p>
            <a:pPr marL="457200" indent="-457200">
              <a:buFont typeface="Arial" panose="020B0604020202020204" pitchFamily="34" charset="0"/>
              <a:buChar char="•"/>
            </a:pPr>
            <a:r>
              <a:rPr lang="en-GB" sz="3000" dirty="0"/>
              <a:t>Gravesham</a:t>
            </a:r>
          </a:p>
          <a:p>
            <a:pPr marL="457200" indent="-457200">
              <a:buFont typeface="Arial" panose="020B0604020202020204" pitchFamily="34" charset="0"/>
              <a:buChar char="•"/>
            </a:pPr>
            <a:r>
              <a:rPr lang="en-GB" sz="3000" dirty="0"/>
              <a:t>Dartford</a:t>
            </a:r>
          </a:p>
          <a:p>
            <a:pPr marL="457200" indent="-457200">
              <a:buFont typeface="Arial" panose="020B0604020202020204" pitchFamily="34" charset="0"/>
              <a:buChar char="•"/>
            </a:pPr>
            <a:endParaRPr lang="en-GB" sz="3000" dirty="0"/>
          </a:p>
        </p:txBody>
      </p:sp>
      <p:sp>
        <p:nvSpPr>
          <p:cNvPr id="3" name="Title 2"/>
          <p:cNvSpPr>
            <a:spLocks noGrp="1"/>
          </p:cNvSpPr>
          <p:nvPr>
            <p:ph type="ctrTitle" idx="4294967295"/>
          </p:nvPr>
        </p:nvSpPr>
        <p:spPr>
          <a:xfrm>
            <a:off x="661604" y="653096"/>
            <a:ext cx="6050314" cy="965200"/>
          </a:xfrm>
        </p:spPr>
        <p:txBody>
          <a:bodyPr/>
          <a:lstStyle/>
          <a:p>
            <a:r>
              <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rPr>
              <a:t>Citizens Advice in North and West Kent</a:t>
            </a:r>
          </a:p>
        </p:txBody>
      </p:sp>
      <p:pic>
        <p:nvPicPr>
          <p:cNvPr id="5" name="Picture 4" descr="Map&#10;&#10;Description automatically generated">
            <a:extLst>
              <a:ext uri="{FF2B5EF4-FFF2-40B4-BE49-F238E27FC236}">
                <a16:creationId xmlns:a16="http://schemas.microsoft.com/office/drawing/2014/main" id="{9164A4AD-48A1-4C4D-9C8D-A8DB34A68AF5}"/>
              </a:ext>
            </a:extLst>
          </p:cNvPr>
          <p:cNvPicPr>
            <a:picLocks noChangeAspect="1"/>
          </p:cNvPicPr>
          <p:nvPr/>
        </p:nvPicPr>
        <p:blipFill>
          <a:blip r:embed="rId3"/>
          <a:stretch>
            <a:fillRect/>
          </a:stretch>
        </p:blipFill>
        <p:spPr>
          <a:xfrm>
            <a:off x="5189220" y="1771620"/>
            <a:ext cx="3493604" cy="2142744"/>
          </a:xfrm>
          <a:prstGeom prst="rect">
            <a:avLst/>
          </a:prstGeom>
        </p:spPr>
      </p:pic>
    </p:spTree>
    <p:extLst>
      <p:ext uri="{BB962C8B-B14F-4D97-AF65-F5344CB8AC3E}">
        <p14:creationId xmlns:p14="http://schemas.microsoft.com/office/powerpoint/2010/main" val="22568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A4DF73B-624D-42C8-93D0-E54C18139DD8}"/>
              </a:ext>
            </a:extLst>
          </p:cNvPr>
          <p:cNvPicPr>
            <a:picLocks noChangeAspect="1"/>
          </p:cNvPicPr>
          <p:nvPr/>
        </p:nvPicPr>
        <p:blipFill>
          <a:blip r:embed="rId3"/>
          <a:stretch>
            <a:fillRect/>
          </a:stretch>
        </p:blipFill>
        <p:spPr>
          <a:xfrm rot="5400000">
            <a:off x="2783550" y="1071640"/>
            <a:ext cx="1693997" cy="1270498"/>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B6255A22-3588-4C61-9872-628E9145BDE6}"/>
              </a:ext>
            </a:extLst>
          </p:cNvPr>
          <p:cNvPicPr>
            <a:picLocks noChangeAspect="1"/>
          </p:cNvPicPr>
          <p:nvPr/>
        </p:nvPicPr>
        <p:blipFill>
          <a:blip r:embed="rId4"/>
          <a:stretch>
            <a:fillRect/>
          </a:stretch>
        </p:blipFill>
        <p:spPr>
          <a:xfrm>
            <a:off x="316809" y="2218414"/>
            <a:ext cx="2070305" cy="1380203"/>
          </a:xfrm>
          <a:prstGeom prst="rect">
            <a:avLst/>
          </a:prstGeom>
        </p:spPr>
      </p:pic>
      <p:pic>
        <p:nvPicPr>
          <p:cNvPr id="15" name="Picture 14" descr="A picture containing text, building, outdoor, street&#10;&#10;Description automatically generated">
            <a:extLst>
              <a:ext uri="{FF2B5EF4-FFF2-40B4-BE49-F238E27FC236}">
                <a16:creationId xmlns:a16="http://schemas.microsoft.com/office/drawing/2014/main" id="{A0C89BF2-ED3E-4A0E-A7CF-866DD0803CE3}"/>
              </a:ext>
            </a:extLst>
          </p:cNvPr>
          <p:cNvPicPr>
            <a:picLocks noChangeAspect="1"/>
          </p:cNvPicPr>
          <p:nvPr/>
        </p:nvPicPr>
        <p:blipFill>
          <a:blip r:embed="rId5"/>
          <a:stretch>
            <a:fillRect/>
          </a:stretch>
        </p:blipFill>
        <p:spPr>
          <a:xfrm>
            <a:off x="868586" y="986928"/>
            <a:ext cx="1315068" cy="986301"/>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CC2FD42C-E706-4606-8B95-FBF6D8343A0D}"/>
              </a:ext>
            </a:extLst>
          </p:cNvPr>
          <p:cNvPicPr>
            <a:picLocks noChangeAspect="1"/>
          </p:cNvPicPr>
          <p:nvPr/>
        </p:nvPicPr>
        <p:blipFill>
          <a:blip r:embed="rId6"/>
          <a:stretch>
            <a:fillRect/>
          </a:stretch>
        </p:blipFill>
        <p:spPr>
          <a:xfrm>
            <a:off x="7095733" y="775589"/>
            <a:ext cx="1747774" cy="1083997"/>
          </a:xfrm>
          <a:prstGeom prst="rect">
            <a:avLst/>
          </a:prstGeom>
        </p:spPr>
      </p:pic>
      <p:sp>
        <p:nvSpPr>
          <p:cNvPr id="18" name="TextBox 17">
            <a:extLst>
              <a:ext uri="{FF2B5EF4-FFF2-40B4-BE49-F238E27FC236}">
                <a16:creationId xmlns:a16="http://schemas.microsoft.com/office/drawing/2014/main" id="{C742F686-651E-4392-B722-A024272ADA8D}"/>
              </a:ext>
            </a:extLst>
          </p:cNvPr>
          <p:cNvSpPr txBox="1"/>
          <p:nvPr/>
        </p:nvSpPr>
        <p:spPr>
          <a:xfrm>
            <a:off x="670351" y="213559"/>
            <a:ext cx="1363219" cy="646331"/>
          </a:xfrm>
          <a:prstGeom prst="rect">
            <a:avLst/>
          </a:prstGeom>
          <a:noFill/>
        </p:spPr>
        <p:txBody>
          <a:bodyPr wrap="square" rtlCol="0">
            <a:spAutoFit/>
          </a:bodyPr>
          <a:lstStyle/>
          <a:p>
            <a:r>
              <a:rPr lang="en-GB" sz="3600" b="1" dirty="0">
                <a:solidFill>
                  <a:srgbClr val="004888"/>
                </a:solidFill>
                <a:latin typeface="Open Sans" panose="020B0606030504020204" pitchFamily="34" charset="0"/>
                <a:ea typeface="Open Sans" panose="020B0606030504020204" pitchFamily="34" charset="0"/>
                <a:cs typeface="Open Sans" panose="020B0606030504020204" pitchFamily="34" charset="0"/>
              </a:rPr>
              <a:t>Then</a:t>
            </a:r>
          </a:p>
        </p:txBody>
      </p:sp>
      <p:sp>
        <p:nvSpPr>
          <p:cNvPr id="19" name="TextBox 18">
            <a:extLst>
              <a:ext uri="{FF2B5EF4-FFF2-40B4-BE49-F238E27FC236}">
                <a16:creationId xmlns:a16="http://schemas.microsoft.com/office/drawing/2014/main" id="{D4BFCF18-0CEB-4E1F-A87B-FF817002B041}"/>
              </a:ext>
            </a:extLst>
          </p:cNvPr>
          <p:cNvSpPr txBox="1"/>
          <p:nvPr/>
        </p:nvSpPr>
        <p:spPr>
          <a:xfrm>
            <a:off x="5732514" y="235739"/>
            <a:ext cx="1363219" cy="646331"/>
          </a:xfrm>
          <a:prstGeom prst="rect">
            <a:avLst/>
          </a:prstGeom>
          <a:noFill/>
        </p:spPr>
        <p:txBody>
          <a:bodyPr wrap="square" rtlCol="0">
            <a:spAutoFit/>
          </a:bodyPr>
          <a:lstStyle/>
          <a:p>
            <a:r>
              <a:rPr lang="en-GB" sz="3600" b="1" dirty="0">
                <a:solidFill>
                  <a:srgbClr val="004888"/>
                </a:solidFill>
                <a:latin typeface="Open Sans" panose="020B0606030504020204" pitchFamily="34" charset="0"/>
                <a:ea typeface="Open Sans" panose="020B0606030504020204" pitchFamily="34" charset="0"/>
                <a:cs typeface="Open Sans" panose="020B0606030504020204" pitchFamily="34" charset="0"/>
              </a:rPr>
              <a:t>Now</a:t>
            </a:r>
          </a:p>
        </p:txBody>
      </p:sp>
      <p:cxnSp>
        <p:nvCxnSpPr>
          <p:cNvPr id="21" name="Straight Connector 20">
            <a:extLst>
              <a:ext uri="{FF2B5EF4-FFF2-40B4-BE49-F238E27FC236}">
                <a16:creationId xmlns:a16="http://schemas.microsoft.com/office/drawing/2014/main" id="{ACEE5271-E921-40AE-99B5-8970F43D6696}"/>
              </a:ext>
            </a:extLst>
          </p:cNvPr>
          <p:cNvCxnSpPr>
            <a:cxnSpLocks/>
          </p:cNvCxnSpPr>
          <p:nvPr/>
        </p:nvCxnSpPr>
        <p:spPr>
          <a:xfrm>
            <a:off x="4770783" y="213559"/>
            <a:ext cx="0" cy="3944973"/>
          </a:xfrm>
          <a:prstGeom prst="line">
            <a:avLst/>
          </a:prstGeom>
          <a:ln w="57150" cap="flat" cmpd="sng" algn="ctr">
            <a:solidFill>
              <a:srgbClr val="004888"/>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5" name="Picture 24" descr="Text&#10;&#10;Description automatically generated">
            <a:extLst>
              <a:ext uri="{FF2B5EF4-FFF2-40B4-BE49-F238E27FC236}">
                <a16:creationId xmlns:a16="http://schemas.microsoft.com/office/drawing/2014/main" id="{AC4E88C7-F1A0-4AE0-88AC-105856437237}"/>
              </a:ext>
            </a:extLst>
          </p:cNvPr>
          <p:cNvPicPr>
            <a:picLocks noChangeAspect="1"/>
          </p:cNvPicPr>
          <p:nvPr/>
        </p:nvPicPr>
        <p:blipFill>
          <a:blip r:embed="rId7"/>
          <a:stretch>
            <a:fillRect/>
          </a:stretch>
        </p:blipFill>
        <p:spPr>
          <a:xfrm>
            <a:off x="5536117" y="2301484"/>
            <a:ext cx="1618336" cy="2289162"/>
          </a:xfrm>
          <a:prstGeom prst="rect">
            <a:avLst/>
          </a:prstGeom>
        </p:spPr>
      </p:pic>
      <p:pic>
        <p:nvPicPr>
          <p:cNvPr id="27" name="Picture 26" descr="Shape&#10;&#10;Description automatically generated">
            <a:extLst>
              <a:ext uri="{FF2B5EF4-FFF2-40B4-BE49-F238E27FC236}">
                <a16:creationId xmlns:a16="http://schemas.microsoft.com/office/drawing/2014/main" id="{A2C5ACB4-4DB3-4922-BB11-6A3ED416DCD4}"/>
              </a:ext>
            </a:extLst>
          </p:cNvPr>
          <p:cNvPicPr>
            <a:picLocks noChangeAspect="1"/>
          </p:cNvPicPr>
          <p:nvPr/>
        </p:nvPicPr>
        <p:blipFill>
          <a:blip r:embed="rId8"/>
          <a:stretch>
            <a:fillRect/>
          </a:stretch>
        </p:blipFill>
        <p:spPr>
          <a:xfrm>
            <a:off x="7727911" y="2601379"/>
            <a:ext cx="841718" cy="841718"/>
          </a:xfrm>
          <a:prstGeom prst="rect">
            <a:avLst/>
          </a:prstGeom>
        </p:spPr>
      </p:pic>
      <p:sp>
        <p:nvSpPr>
          <p:cNvPr id="28" name="TextBox 27">
            <a:extLst>
              <a:ext uri="{FF2B5EF4-FFF2-40B4-BE49-F238E27FC236}">
                <a16:creationId xmlns:a16="http://schemas.microsoft.com/office/drawing/2014/main" id="{54BDEEC0-AD06-44FB-86AE-C062E03AF451}"/>
              </a:ext>
            </a:extLst>
          </p:cNvPr>
          <p:cNvSpPr txBox="1"/>
          <p:nvPr/>
        </p:nvSpPr>
        <p:spPr>
          <a:xfrm>
            <a:off x="7983799" y="2723508"/>
            <a:ext cx="841718" cy="400110"/>
          </a:xfrm>
          <a:prstGeom prst="rect">
            <a:avLst/>
          </a:prstGeom>
          <a:noFill/>
        </p:spPr>
        <p:txBody>
          <a:bodyPr wrap="square" rtlCol="0">
            <a:spAutoFit/>
          </a:bodyPr>
          <a:lstStyle/>
          <a:p>
            <a:r>
              <a:rPr lang="en-GB" sz="2000" b="1" dirty="0">
                <a:solidFill>
                  <a:srgbClr val="004888"/>
                </a:solidFill>
                <a:latin typeface="Open Sans ExtraBold" panose="020B0906030804020204" pitchFamily="34" charset="0"/>
                <a:ea typeface="Open Sans ExtraBold" panose="020B0906030804020204" pitchFamily="34" charset="0"/>
                <a:cs typeface="Open Sans ExtraBold" panose="020B0906030804020204" pitchFamily="34" charset="0"/>
              </a:rPr>
              <a:t>FREE</a:t>
            </a:r>
          </a:p>
        </p:txBody>
      </p:sp>
      <p:sp>
        <p:nvSpPr>
          <p:cNvPr id="29" name="Oval 28">
            <a:extLst>
              <a:ext uri="{FF2B5EF4-FFF2-40B4-BE49-F238E27FC236}">
                <a16:creationId xmlns:a16="http://schemas.microsoft.com/office/drawing/2014/main" id="{E9687A72-6D00-447D-BDDA-25AAEEA2816A}"/>
              </a:ext>
            </a:extLst>
          </p:cNvPr>
          <p:cNvSpPr/>
          <p:nvPr/>
        </p:nvSpPr>
        <p:spPr>
          <a:xfrm>
            <a:off x="7554802" y="2408457"/>
            <a:ext cx="1330745" cy="1136676"/>
          </a:xfrm>
          <a:prstGeom prst="ellipse">
            <a:avLst/>
          </a:prstGeom>
          <a:noFill/>
          <a:ln w="38100">
            <a:solidFill>
              <a:srgbClr val="00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A picture containing text, electronics, computer&#10;&#10;Description automatically generated">
            <a:extLst>
              <a:ext uri="{FF2B5EF4-FFF2-40B4-BE49-F238E27FC236}">
                <a16:creationId xmlns:a16="http://schemas.microsoft.com/office/drawing/2014/main" id="{12D6FC45-54DE-4058-8FE1-8AA41CF73CF7}"/>
              </a:ext>
            </a:extLst>
          </p:cNvPr>
          <p:cNvPicPr>
            <a:picLocks noChangeAspect="1"/>
          </p:cNvPicPr>
          <p:nvPr/>
        </p:nvPicPr>
        <p:blipFill>
          <a:blip r:embed="rId9"/>
          <a:stretch>
            <a:fillRect/>
          </a:stretch>
        </p:blipFill>
        <p:spPr>
          <a:xfrm>
            <a:off x="5116800" y="536724"/>
            <a:ext cx="1248038" cy="1764760"/>
          </a:xfrm>
          <a:prstGeom prst="rect">
            <a:avLst/>
          </a:prstGeom>
        </p:spPr>
      </p:pic>
      <p:pic>
        <p:nvPicPr>
          <p:cNvPr id="5" name="Picture 4" descr="A picture containing grass, outdoor, brick, stone&#10;&#10;Description automatically generated">
            <a:extLst>
              <a:ext uri="{FF2B5EF4-FFF2-40B4-BE49-F238E27FC236}">
                <a16:creationId xmlns:a16="http://schemas.microsoft.com/office/drawing/2014/main" id="{32B41F29-2367-4D0F-AFDA-E3465FE4D5E9}"/>
              </a:ext>
            </a:extLst>
          </p:cNvPr>
          <p:cNvPicPr>
            <a:picLocks noChangeAspect="1"/>
          </p:cNvPicPr>
          <p:nvPr/>
        </p:nvPicPr>
        <p:blipFill>
          <a:blip r:embed="rId10"/>
          <a:stretch>
            <a:fillRect/>
          </a:stretch>
        </p:blipFill>
        <p:spPr>
          <a:xfrm>
            <a:off x="2643002" y="2952665"/>
            <a:ext cx="1928998" cy="1446749"/>
          </a:xfrm>
          <a:prstGeom prst="rect">
            <a:avLst/>
          </a:prstGeom>
        </p:spPr>
      </p:pic>
      <p:sp>
        <p:nvSpPr>
          <p:cNvPr id="6" name="Rectangle 5">
            <a:extLst>
              <a:ext uri="{FF2B5EF4-FFF2-40B4-BE49-F238E27FC236}">
                <a16:creationId xmlns:a16="http://schemas.microsoft.com/office/drawing/2014/main" id="{729C7E82-4D26-4210-B751-1D2CE0F958DF}"/>
              </a:ext>
            </a:extLst>
          </p:cNvPr>
          <p:cNvSpPr/>
          <p:nvPr/>
        </p:nvSpPr>
        <p:spPr>
          <a:xfrm>
            <a:off x="8261405" y="1121134"/>
            <a:ext cx="492981" cy="3339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814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560806" y="484925"/>
            <a:ext cx="8022388" cy="965200"/>
          </a:xfrm>
        </p:spPr>
        <p:txBody>
          <a:bodyPr/>
          <a:lstStyle/>
          <a:p>
            <a:r>
              <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rPr>
              <a:t>Impact of Covid-19: </a:t>
            </a:r>
            <a:br>
              <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rPr>
            </a:br>
            <a:r>
              <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rPr>
              <a:t>Testing the Citizens Advice Model</a:t>
            </a:r>
          </a:p>
        </p:txBody>
      </p:sp>
      <p:pic>
        <p:nvPicPr>
          <p:cNvPr id="8" name="Picture 7" descr="A picture containing text, sign&#10;&#10;Description automatically generated">
            <a:extLst>
              <a:ext uri="{FF2B5EF4-FFF2-40B4-BE49-F238E27FC236}">
                <a16:creationId xmlns:a16="http://schemas.microsoft.com/office/drawing/2014/main" id="{783B2B94-1FAC-4E9B-B9BB-99D2129E4C53}"/>
              </a:ext>
            </a:extLst>
          </p:cNvPr>
          <p:cNvPicPr>
            <a:picLocks noChangeAspect="1"/>
          </p:cNvPicPr>
          <p:nvPr/>
        </p:nvPicPr>
        <p:blipFill>
          <a:blip r:embed="rId3"/>
          <a:stretch>
            <a:fillRect/>
          </a:stretch>
        </p:blipFill>
        <p:spPr>
          <a:xfrm>
            <a:off x="1892257" y="1741305"/>
            <a:ext cx="484077" cy="700800"/>
          </a:xfrm>
          <a:prstGeom prst="rect">
            <a:avLst/>
          </a:prstGeom>
        </p:spPr>
      </p:pic>
      <p:pic>
        <p:nvPicPr>
          <p:cNvPr id="10" name="Picture 9" descr="Icon&#10;&#10;Description automatically generated">
            <a:extLst>
              <a:ext uri="{FF2B5EF4-FFF2-40B4-BE49-F238E27FC236}">
                <a16:creationId xmlns:a16="http://schemas.microsoft.com/office/drawing/2014/main" id="{681FB33C-A835-419F-B816-232DF1C552EC}"/>
              </a:ext>
            </a:extLst>
          </p:cNvPr>
          <p:cNvPicPr>
            <a:picLocks noChangeAspect="1"/>
          </p:cNvPicPr>
          <p:nvPr/>
        </p:nvPicPr>
        <p:blipFill>
          <a:blip r:embed="rId4"/>
          <a:stretch>
            <a:fillRect/>
          </a:stretch>
        </p:blipFill>
        <p:spPr>
          <a:xfrm>
            <a:off x="1849668" y="4069271"/>
            <a:ext cx="569254" cy="568981"/>
          </a:xfrm>
          <a:prstGeom prst="rect">
            <a:avLst/>
          </a:prstGeom>
        </p:spPr>
      </p:pic>
      <p:sp>
        <p:nvSpPr>
          <p:cNvPr id="11" name="Subtitle 1">
            <a:extLst>
              <a:ext uri="{FF2B5EF4-FFF2-40B4-BE49-F238E27FC236}">
                <a16:creationId xmlns:a16="http://schemas.microsoft.com/office/drawing/2014/main" id="{6539AFA9-BAD2-43CC-A2D3-57071AED2FBD}"/>
              </a:ext>
            </a:extLst>
          </p:cNvPr>
          <p:cNvSpPr>
            <a:spLocks noGrp="1"/>
          </p:cNvSpPr>
          <p:nvPr>
            <p:ph type="subTitle" idx="1"/>
          </p:nvPr>
        </p:nvSpPr>
        <p:spPr>
          <a:xfrm>
            <a:off x="2606437" y="1510163"/>
            <a:ext cx="6349868" cy="1163084"/>
          </a:xfrm>
        </p:spPr>
        <p:txBody>
          <a:bodyPr/>
          <a:lstStyle/>
          <a:p>
            <a:r>
              <a:rPr lang="en-GB" sz="3000" dirty="0"/>
              <a:t>Consistently high demand for advice</a:t>
            </a:r>
          </a:p>
        </p:txBody>
      </p:sp>
      <p:sp>
        <p:nvSpPr>
          <p:cNvPr id="12" name="Subtitle 1">
            <a:extLst>
              <a:ext uri="{FF2B5EF4-FFF2-40B4-BE49-F238E27FC236}">
                <a16:creationId xmlns:a16="http://schemas.microsoft.com/office/drawing/2014/main" id="{088E1785-FB41-42C8-BB77-B80CE7652408}"/>
              </a:ext>
            </a:extLst>
          </p:cNvPr>
          <p:cNvSpPr txBox="1">
            <a:spLocks/>
          </p:cNvSpPr>
          <p:nvPr/>
        </p:nvSpPr>
        <p:spPr>
          <a:xfrm>
            <a:off x="2606437" y="2819550"/>
            <a:ext cx="6349868" cy="780206"/>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4888"/>
              </a:buClr>
              <a:buSzPct val="100000"/>
              <a:buFont typeface="Open Sans"/>
              <a:buNone/>
              <a:defRPr sz="2000" b="0" i="0" u="none" strike="noStrike" cap="none">
                <a:solidFill>
                  <a:srgbClr val="004888"/>
                </a:solidFill>
                <a:latin typeface="Open Sans"/>
                <a:ea typeface="Open Sans"/>
                <a:cs typeface="Open Sans"/>
                <a:sym typeface="Open Sans"/>
              </a:defRPr>
            </a:lvl1pPr>
            <a:lvl2pPr marR="0" lvl="1"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2pPr>
            <a:lvl3pPr marR="0" lvl="2"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3pPr>
            <a:lvl4pPr marR="0" lvl="3"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4pPr>
            <a:lvl5pPr marR="0" lvl="4"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5pPr>
            <a:lvl6pPr marR="0" lvl="5"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6pPr>
            <a:lvl7pPr marR="0" lvl="6"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7pPr>
            <a:lvl8pPr marR="0" lvl="7"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8pPr>
            <a:lvl9pPr marR="0" lvl="8"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9pPr>
          </a:lstStyle>
          <a:p>
            <a:r>
              <a:rPr lang="en-GB" sz="3000" dirty="0"/>
              <a:t>Skilled &amp; experienced volunteers</a:t>
            </a:r>
          </a:p>
        </p:txBody>
      </p:sp>
      <p:sp>
        <p:nvSpPr>
          <p:cNvPr id="13" name="Subtitle 1">
            <a:extLst>
              <a:ext uri="{FF2B5EF4-FFF2-40B4-BE49-F238E27FC236}">
                <a16:creationId xmlns:a16="http://schemas.microsoft.com/office/drawing/2014/main" id="{FC662539-E225-4133-B75C-1B21CB69F9BD}"/>
              </a:ext>
            </a:extLst>
          </p:cNvPr>
          <p:cNvSpPr txBox="1">
            <a:spLocks/>
          </p:cNvSpPr>
          <p:nvPr/>
        </p:nvSpPr>
        <p:spPr>
          <a:xfrm>
            <a:off x="2606437" y="3858046"/>
            <a:ext cx="6349868" cy="780206"/>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4888"/>
              </a:buClr>
              <a:buSzPct val="100000"/>
              <a:buFont typeface="Open Sans"/>
              <a:buNone/>
              <a:defRPr sz="2000" b="0" i="0" u="none" strike="noStrike" cap="none">
                <a:solidFill>
                  <a:srgbClr val="004888"/>
                </a:solidFill>
                <a:latin typeface="Open Sans"/>
                <a:ea typeface="Open Sans"/>
                <a:cs typeface="Open Sans"/>
                <a:sym typeface="Open Sans"/>
              </a:defRPr>
            </a:lvl1pPr>
            <a:lvl2pPr marR="0" lvl="1"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2pPr>
            <a:lvl3pPr marR="0" lvl="2"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3pPr>
            <a:lvl4pPr marR="0" lvl="3"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4pPr>
            <a:lvl5pPr marR="0" lvl="4"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5pPr>
            <a:lvl6pPr marR="0" lvl="5"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6pPr>
            <a:lvl7pPr marR="0" lvl="6"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7pPr>
            <a:lvl8pPr marR="0" lvl="7"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8pPr>
            <a:lvl9pPr marR="0" lvl="8"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9pPr>
          </a:lstStyle>
          <a:p>
            <a:r>
              <a:rPr lang="en-GB" sz="3000" dirty="0"/>
              <a:t>No face-to-face advice</a:t>
            </a:r>
          </a:p>
        </p:txBody>
      </p:sp>
      <p:pic>
        <p:nvPicPr>
          <p:cNvPr id="14" name="Picture 13" descr="A picture containing text, sign&#10;&#10;Description automatically generated">
            <a:extLst>
              <a:ext uri="{FF2B5EF4-FFF2-40B4-BE49-F238E27FC236}">
                <a16:creationId xmlns:a16="http://schemas.microsoft.com/office/drawing/2014/main" id="{B87421C0-7882-4AFC-8005-106CADFD909F}"/>
              </a:ext>
            </a:extLst>
          </p:cNvPr>
          <p:cNvPicPr>
            <a:picLocks noChangeAspect="1"/>
          </p:cNvPicPr>
          <p:nvPr/>
        </p:nvPicPr>
        <p:blipFill>
          <a:blip r:embed="rId3"/>
          <a:stretch>
            <a:fillRect/>
          </a:stretch>
        </p:blipFill>
        <p:spPr>
          <a:xfrm rot="10800000">
            <a:off x="1892257" y="2905288"/>
            <a:ext cx="484077" cy="700800"/>
          </a:xfrm>
          <a:prstGeom prst="rect">
            <a:avLst/>
          </a:prstGeom>
        </p:spPr>
      </p:pic>
    </p:spTree>
    <p:extLst>
      <p:ext uri="{BB962C8B-B14F-4D97-AF65-F5344CB8AC3E}">
        <p14:creationId xmlns:p14="http://schemas.microsoft.com/office/powerpoint/2010/main" val="36490032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A0A9CCEF-FA91-4FA1-8E1E-B164D75079A7}"/>
              </a:ext>
            </a:extLst>
          </p:cNvPr>
          <p:cNvSpPr txBox="1">
            <a:spLocks/>
          </p:cNvSpPr>
          <p:nvPr/>
        </p:nvSpPr>
        <p:spPr>
          <a:xfrm>
            <a:off x="506475" y="-973512"/>
            <a:ext cx="8923772" cy="2007907"/>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ct val="100000"/>
              <a:buNone/>
              <a:defRPr sz="3600" b="1" i="0" u="none" strike="noStrike" cap="none">
                <a:solidFill>
                  <a:schemeClr val="dk1"/>
                </a:solidFill>
                <a:latin typeface="Arial"/>
                <a:ea typeface="Arial"/>
                <a:cs typeface="Arial"/>
                <a:sym typeface="Aria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r>
              <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rPr>
              <a:t>How we have tackled the challenges</a:t>
            </a:r>
          </a:p>
        </p:txBody>
      </p:sp>
      <p:sp>
        <p:nvSpPr>
          <p:cNvPr id="9" name="Subtitle 1">
            <a:extLst>
              <a:ext uri="{FF2B5EF4-FFF2-40B4-BE49-F238E27FC236}">
                <a16:creationId xmlns:a16="http://schemas.microsoft.com/office/drawing/2014/main" id="{87BD3C70-114E-4944-B9D1-B444EA1CBE34}"/>
              </a:ext>
            </a:extLst>
          </p:cNvPr>
          <p:cNvSpPr txBox="1">
            <a:spLocks/>
          </p:cNvSpPr>
          <p:nvPr/>
        </p:nvSpPr>
        <p:spPr>
          <a:xfrm>
            <a:off x="1234354" y="1405287"/>
            <a:ext cx="6096749" cy="3227792"/>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4888"/>
              </a:buClr>
              <a:buSzPct val="100000"/>
              <a:buFont typeface="Open Sans"/>
              <a:buNone/>
              <a:defRPr sz="2000" b="0" i="0" u="none" strike="noStrike" cap="none">
                <a:solidFill>
                  <a:srgbClr val="004888"/>
                </a:solidFill>
                <a:latin typeface="Open Sans"/>
                <a:ea typeface="Open Sans"/>
                <a:cs typeface="Open Sans"/>
                <a:sym typeface="Open Sans"/>
              </a:defRPr>
            </a:lvl1pPr>
            <a:lvl2pPr marR="0" lvl="1"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2pPr>
            <a:lvl3pPr marR="0" lvl="2"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3pPr>
            <a:lvl4pPr marR="0" lvl="3"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4pPr>
            <a:lvl5pPr marR="0" lvl="4"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5pPr>
            <a:lvl6pPr marR="0" lvl="5"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6pPr>
            <a:lvl7pPr marR="0" lvl="6"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7pPr>
            <a:lvl8pPr marR="0" lvl="7"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8pPr>
            <a:lvl9pPr marR="0" lvl="8" algn="ctr" rtl="0" eaLnBrk="1" hangingPunct="1">
              <a:lnSpc>
                <a:spcPct val="100000"/>
              </a:lnSpc>
              <a:spcBef>
                <a:spcPts val="0"/>
              </a:spcBef>
              <a:spcAft>
                <a:spcPts val="0"/>
              </a:spcAft>
              <a:buClr>
                <a:schemeClr val="dk2"/>
              </a:buClr>
              <a:buSzPct val="100000"/>
              <a:buNone/>
              <a:defRPr sz="3000" b="0" i="0" u="none" strike="noStrike" cap="none">
                <a:solidFill>
                  <a:schemeClr val="dk2"/>
                </a:solidFill>
                <a:latin typeface="Arial"/>
                <a:ea typeface="Arial"/>
                <a:cs typeface="Arial"/>
                <a:sym typeface="Arial"/>
              </a:defRPr>
            </a:lvl9pPr>
          </a:lstStyle>
          <a:p>
            <a:pPr>
              <a:spcAft>
                <a:spcPts val="1200"/>
              </a:spcAft>
            </a:pPr>
            <a:r>
              <a:rPr lang="en-GB" sz="2600" dirty="0"/>
              <a:t>We have focussed on reaching the most vulnerable in our community</a:t>
            </a:r>
          </a:p>
          <a:p>
            <a:pPr marL="457200" indent="-457200">
              <a:spcAft>
                <a:spcPts val="1200"/>
              </a:spcAft>
              <a:buFont typeface="Arial" panose="020B0604020202020204" pitchFamily="34" charset="0"/>
              <a:buChar char="•"/>
            </a:pPr>
            <a:r>
              <a:rPr lang="en-GB" sz="2600" dirty="0"/>
              <a:t>Increased advice giving capacity</a:t>
            </a:r>
          </a:p>
          <a:p>
            <a:pPr marL="457200" indent="-457200">
              <a:spcAft>
                <a:spcPts val="1200"/>
              </a:spcAft>
              <a:buFont typeface="Arial" panose="020B0604020202020204" pitchFamily="34" charset="0"/>
              <a:buChar char="•"/>
            </a:pPr>
            <a:r>
              <a:rPr lang="en-GB" sz="2600" dirty="0"/>
              <a:t>Freephone Adviceline with </a:t>
            </a:r>
            <a:br>
              <a:rPr lang="en-GB" sz="2600" dirty="0"/>
            </a:br>
            <a:r>
              <a:rPr lang="en-GB" sz="2600" dirty="0"/>
              <a:t>extended hours</a:t>
            </a:r>
          </a:p>
          <a:p>
            <a:pPr marL="457200" indent="-457200">
              <a:spcAft>
                <a:spcPts val="1200"/>
              </a:spcAft>
              <a:buFont typeface="Arial" panose="020B0604020202020204" pitchFamily="34" charset="0"/>
              <a:buChar char="•"/>
            </a:pPr>
            <a:r>
              <a:rPr lang="en-GB" sz="2600" dirty="0"/>
              <a:t>Marketing our service like never before</a:t>
            </a:r>
          </a:p>
        </p:txBody>
      </p:sp>
      <p:pic>
        <p:nvPicPr>
          <p:cNvPr id="3" name="Picture 2" descr="Text&#10;&#10;Description automatically generated">
            <a:extLst>
              <a:ext uri="{FF2B5EF4-FFF2-40B4-BE49-F238E27FC236}">
                <a16:creationId xmlns:a16="http://schemas.microsoft.com/office/drawing/2014/main" id="{098268C4-AEE9-4047-9BC2-2E2C06E04427}"/>
              </a:ext>
            </a:extLst>
          </p:cNvPr>
          <p:cNvPicPr>
            <a:picLocks noChangeAspect="1"/>
          </p:cNvPicPr>
          <p:nvPr/>
        </p:nvPicPr>
        <p:blipFill>
          <a:blip r:embed="rId3"/>
          <a:stretch>
            <a:fillRect/>
          </a:stretch>
        </p:blipFill>
        <p:spPr>
          <a:xfrm>
            <a:off x="7080210" y="2083243"/>
            <a:ext cx="1708144" cy="2414664"/>
          </a:xfrm>
          <a:prstGeom prst="rect">
            <a:avLst/>
          </a:prstGeom>
        </p:spPr>
      </p:pic>
    </p:spTree>
    <p:extLst>
      <p:ext uri="{BB962C8B-B14F-4D97-AF65-F5344CB8AC3E}">
        <p14:creationId xmlns:p14="http://schemas.microsoft.com/office/powerpoint/2010/main" val="230146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64779" y="3553446"/>
            <a:ext cx="6996600" cy="1022999"/>
          </a:xfrm>
        </p:spPr>
        <p:txBody>
          <a:bodyPr/>
          <a:lstStyle/>
          <a:p>
            <a:pPr marL="342900" indent="-342900">
              <a:spcAft>
                <a:spcPts val="600"/>
              </a:spcAft>
              <a:buFont typeface="Arial" panose="020B0604020202020204" pitchFamily="34" charset="0"/>
              <a:buChar char="•"/>
            </a:pPr>
            <a:r>
              <a:rPr lang="en-GB" dirty="0"/>
              <a:t>Benefits – all benefits including help to claim Universal Credit</a:t>
            </a:r>
          </a:p>
          <a:p>
            <a:pPr marL="342900" lvl="0" indent="-342900">
              <a:spcAft>
                <a:spcPts val="600"/>
              </a:spcAft>
              <a:buFont typeface="Arial" panose="020B0604020202020204" pitchFamily="34" charset="0"/>
              <a:buChar char="•"/>
            </a:pPr>
            <a:r>
              <a:rPr lang="en-GB" dirty="0"/>
              <a:t>Debt and money management issues – problems with debts, difficulty budgeting and managing on low income</a:t>
            </a:r>
          </a:p>
          <a:p>
            <a:pPr marL="342900" lvl="0" indent="-342900">
              <a:spcAft>
                <a:spcPts val="600"/>
              </a:spcAft>
              <a:buFont typeface="Arial" panose="020B0604020202020204" pitchFamily="34" charset="0"/>
              <a:buChar char="•"/>
            </a:pPr>
            <a:r>
              <a:rPr lang="en-GB" dirty="0"/>
              <a:t>Housing issues</a:t>
            </a:r>
          </a:p>
          <a:p>
            <a:pPr marL="342900" indent="-342900">
              <a:spcAft>
                <a:spcPts val="600"/>
              </a:spcAft>
              <a:buFont typeface="Arial" panose="020B0604020202020204" pitchFamily="34" charset="0"/>
              <a:buChar char="•"/>
            </a:pPr>
            <a:r>
              <a:rPr lang="en-GB" dirty="0"/>
              <a:t>Employment</a:t>
            </a:r>
          </a:p>
          <a:p>
            <a:pPr marL="342900" lvl="0" indent="-342900">
              <a:spcAft>
                <a:spcPts val="600"/>
              </a:spcAft>
              <a:buFont typeface="Arial" panose="020B0604020202020204" pitchFamily="34" charset="0"/>
              <a:buChar char="•"/>
            </a:pPr>
            <a:r>
              <a:rPr lang="en-GB" dirty="0"/>
              <a:t>Relationship problems and family law</a:t>
            </a:r>
          </a:p>
          <a:p>
            <a:pPr marL="342900" lvl="0" indent="-342900">
              <a:spcAft>
                <a:spcPts val="600"/>
              </a:spcAft>
              <a:buFont typeface="Arial" panose="020B0604020202020204" pitchFamily="34" charset="0"/>
              <a:buChar char="•"/>
            </a:pPr>
            <a:r>
              <a:rPr lang="en-GB" dirty="0"/>
              <a:t>Immigration</a:t>
            </a:r>
          </a:p>
        </p:txBody>
      </p:sp>
      <p:sp>
        <p:nvSpPr>
          <p:cNvPr id="4" name="Title 8"/>
          <p:cNvSpPr txBox="1">
            <a:spLocks/>
          </p:cNvSpPr>
          <p:nvPr/>
        </p:nvSpPr>
        <p:spPr>
          <a:xfrm>
            <a:off x="344374" y="257306"/>
            <a:ext cx="8628408" cy="92559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GB" sz="4200" b="1" dirty="0">
                <a:solidFill>
                  <a:srgbClr val="004888"/>
                </a:solidFill>
                <a:latin typeface="Open Sans" panose="020B0604020202020204" charset="0"/>
                <a:ea typeface="Open Sans" panose="020B0604020202020204" charset="0"/>
                <a:cs typeface="Open Sans" panose="020B0604020202020204" charset="0"/>
              </a:rPr>
              <a:t>How we help local people</a:t>
            </a:r>
          </a:p>
        </p:txBody>
      </p:sp>
    </p:spTree>
    <p:extLst>
      <p:ext uri="{BB962C8B-B14F-4D97-AF65-F5344CB8AC3E}">
        <p14:creationId xmlns:p14="http://schemas.microsoft.com/office/powerpoint/2010/main" val="2647355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498070" y="3127913"/>
            <a:ext cx="7025729" cy="1947212"/>
          </a:xfrm>
        </p:spPr>
        <p:txBody>
          <a:bodyPr/>
          <a:lstStyle/>
          <a:p>
            <a:r>
              <a:rPr lang="en-GB" sz="3000" dirty="0"/>
              <a:t>Call us: </a:t>
            </a:r>
            <a:r>
              <a:rPr lang="en-GB" sz="3000" b="1" dirty="0"/>
              <a:t>Freephone 0808 278 7810</a:t>
            </a:r>
          </a:p>
          <a:p>
            <a:r>
              <a:rPr lang="en-GB" sz="3000" dirty="0"/>
              <a:t>Available Monday-Friday, 9am-5pm</a:t>
            </a:r>
          </a:p>
          <a:p>
            <a:endParaRPr lang="en-GB" sz="3000" dirty="0"/>
          </a:p>
          <a:p>
            <a:r>
              <a:rPr lang="en-GB" sz="3000" dirty="0"/>
              <a:t>Email: </a:t>
            </a:r>
            <a:r>
              <a:rPr lang="en-GB" sz="3000" b="1" dirty="0">
                <a:hlinkClick r:id="rId3"/>
              </a:rPr>
              <a:t>advice@nwkent.cab.org.uk</a:t>
            </a:r>
            <a:endParaRPr lang="en-GB" sz="3000" b="1" dirty="0"/>
          </a:p>
          <a:p>
            <a:endParaRPr lang="en-GB" sz="3000" dirty="0"/>
          </a:p>
          <a:p>
            <a:r>
              <a:rPr lang="en-GB" sz="3000" dirty="0"/>
              <a:t>Visit </a:t>
            </a:r>
            <a:r>
              <a:rPr lang="en-GB" sz="3000" b="1" dirty="0">
                <a:hlinkClick r:id="rId4"/>
              </a:rPr>
              <a:t>www.citizensadvice.org.uk</a:t>
            </a:r>
            <a:endParaRPr lang="en-GB" sz="3000" b="1" dirty="0"/>
          </a:p>
          <a:p>
            <a:endParaRPr lang="en-GB" sz="3000" dirty="0"/>
          </a:p>
        </p:txBody>
      </p:sp>
      <p:sp>
        <p:nvSpPr>
          <p:cNvPr id="3" name="Title 2"/>
          <p:cNvSpPr>
            <a:spLocks noGrp="1"/>
          </p:cNvSpPr>
          <p:nvPr>
            <p:ph type="ctrTitle" idx="4294967295"/>
          </p:nvPr>
        </p:nvSpPr>
        <p:spPr>
          <a:xfrm>
            <a:off x="701359" y="536511"/>
            <a:ext cx="7122723" cy="965200"/>
          </a:xfrm>
        </p:spPr>
        <p:txBody>
          <a:bodyPr/>
          <a:lstStyle/>
          <a:p>
            <a:r>
              <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rPr>
              <a:t>How to contact us for advice during Covid-19</a:t>
            </a:r>
          </a:p>
        </p:txBody>
      </p:sp>
    </p:spTree>
    <p:extLst>
      <p:ext uri="{BB962C8B-B14F-4D97-AF65-F5344CB8AC3E}">
        <p14:creationId xmlns:p14="http://schemas.microsoft.com/office/powerpoint/2010/main" val="1491379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idx="4294967295"/>
          </p:nvPr>
        </p:nvSpPr>
        <p:spPr>
          <a:xfrm>
            <a:off x="534382" y="86742"/>
            <a:ext cx="7122723" cy="965200"/>
          </a:xfrm>
        </p:spPr>
        <p:txBody>
          <a:bodyPr/>
          <a:lstStyle/>
          <a:p>
            <a:r>
              <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rPr>
              <a:t>If you’d like to support us</a:t>
            </a:r>
          </a:p>
        </p:txBody>
      </p:sp>
      <p:sp>
        <p:nvSpPr>
          <p:cNvPr id="5" name="Subtitle 4">
            <a:extLst>
              <a:ext uri="{FF2B5EF4-FFF2-40B4-BE49-F238E27FC236}">
                <a16:creationId xmlns:a16="http://schemas.microsoft.com/office/drawing/2014/main" id="{6CF1B299-0050-4BB5-96E6-FD28E99B4A5B}"/>
              </a:ext>
            </a:extLst>
          </p:cNvPr>
          <p:cNvSpPr>
            <a:spLocks noGrp="1"/>
          </p:cNvSpPr>
          <p:nvPr>
            <p:ph type="subTitle" idx="1"/>
          </p:nvPr>
        </p:nvSpPr>
        <p:spPr>
          <a:xfrm>
            <a:off x="1631495" y="-451988"/>
            <a:ext cx="5229002" cy="2906671"/>
          </a:xfrm>
        </p:spPr>
        <p:txBody>
          <a:bodyPr/>
          <a:lstStyle/>
          <a:p>
            <a:r>
              <a:rPr lang="en-GB" dirty="0"/>
              <a:t>Fundraising:</a:t>
            </a:r>
          </a:p>
          <a:p>
            <a:pPr marL="342900" indent="-342900">
              <a:buFont typeface="Arial" panose="020B0604020202020204" pitchFamily="34" charset="0"/>
              <a:buChar char="•"/>
            </a:pPr>
            <a:r>
              <a:rPr lang="en-GB" dirty="0"/>
              <a:t>Charity of the Year</a:t>
            </a:r>
          </a:p>
          <a:p>
            <a:pPr marL="342900" indent="-342900">
              <a:buFont typeface="Arial" panose="020B0604020202020204" pitchFamily="34" charset="0"/>
              <a:buChar char="•"/>
            </a:pPr>
            <a:r>
              <a:rPr lang="en-GB" dirty="0"/>
              <a:t>Office fundraising</a:t>
            </a:r>
          </a:p>
          <a:p>
            <a:pPr marL="342900" indent="-342900">
              <a:buFont typeface="Arial" panose="020B0604020202020204" pitchFamily="34" charset="0"/>
              <a:buChar char="•"/>
            </a:pPr>
            <a:r>
              <a:rPr lang="en-GB" dirty="0"/>
              <a:t>Join our virtual fundraising walk/runs</a:t>
            </a:r>
          </a:p>
        </p:txBody>
      </p:sp>
      <p:pic>
        <p:nvPicPr>
          <p:cNvPr id="1026" name="Picture 2">
            <a:extLst>
              <a:ext uri="{FF2B5EF4-FFF2-40B4-BE49-F238E27FC236}">
                <a16:creationId xmlns:a16="http://schemas.microsoft.com/office/drawing/2014/main" id="{12186517-24C0-448D-B888-76CA7744C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41" y="2590844"/>
            <a:ext cx="4653052" cy="155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B9380C2-8BF1-431C-AA90-AD21FE33D08A}"/>
              </a:ext>
            </a:extLst>
          </p:cNvPr>
          <p:cNvSpPr txBox="1"/>
          <p:nvPr/>
        </p:nvSpPr>
        <p:spPr>
          <a:xfrm>
            <a:off x="1940120" y="4278022"/>
            <a:ext cx="7440942" cy="738664"/>
          </a:xfrm>
          <a:prstGeom prst="rect">
            <a:avLst/>
          </a:prstGeom>
          <a:noFill/>
        </p:spPr>
        <p:txBody>
          <a:bodyPr wrap="square" rtlCol="0">
            <a:spAutoFit/>
          </a:bodyPr>
          <a:lstStyle/>
          <a:p>
            <a:r>
              <a:rPr lang="en-GB" sz="1400" b="1" dirty="0">
                <a:solidFill>
                  <a:srgbClr val="004888"/>
                </a:solidFill>
                <a:effectLst/>
                <a:latin typeface="Open Sans" panose="020B0606030504020204" pitchFamily="34" charset="0"/>
                <a:ea typeface="Open Sans" panose="020B0606030504020204" pitchFamily="34" charset="0"/>
                <a:cs typeface="Open Sans" panose="020B0606030504020204" pitchFamily="34" charset="0"/>
              </a:rPr>
              <a:t>To enter please register for free at </a:t>
            </a:r>
            <a:r>
              <a:rPr lang="en-GB" sz="1400" b="1" u="sng" dirty="0">
                <a:solidFill>
                  <a:srgbClr val="004888"/>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https://santainthecity.co.uk/</a:t>
            </a:r>
            <a:r>
              <a:rPr lang="en-GB" sz="1400" b="1" dirty="0">
                <a:solidFill>
                  <a:srgbClr val="004888"/>
                </a:solidFill>
                <a:effectLst/>
                <a:latin typeface="Open Sans" panose="020B0606030504020204" pitchFamily="34" charset="0"/>
                <a:ea typeface="Open Sans" panose="020B0606030504020204" pitchFamily="34" charset="0"/>
                <a:cs typeface="Open Sans" panose="020B0606030504020204" pitchFamily="34" charset="0"/>
              </a:rPr>
              <a:t> </a:t>
            </a:r>
            <a:br>
              <a:rPr lang="en-GB" sz="1400" b="1" dirty="0">
                <a:solidFill>
                  <a:srgbClr val="004888"/>
                </a:solidFill>
                <a:effectLst/>
                <a:latin typeface="Open Sans" panose="020B0606030504020204" pitchFamily="34" charset="0"/>
                <a:ea typeface="Open Sans" panose="020B0606030504020204" pitchFamily="34" charset="0"/>
                <a:cs typeface="Open Sans" panose="020B0606030504020204" pitchFamily="34" charset="0"/>
              </a:rPr>
            </a:br>
            <a:r>
              <a:rPr lang="en-GB" sz="1400" b="1" dirty="0">
                <a:solidFill>
                  <a:srgbClr val="004888"/>
                </a:solidFill>
                <a:effectLst/>
                <a:latin typeface="Open Sans" panose="020B0606030504020204" pitchFamily="34" charset="0"/>
                <a:ea typeface="Open Sans" panose="020B0606030504020204" pitchFamily="34" charset="0"/>
                <a:cs typeface="Open Sans" panose="020B0606030504020204" pitchFamily="34" charset="0"/>
              </a:rPr>
              <a:t>choose Citizens Advice in North &amp; West Kent from the dropdown menu. </a:t>
            </a:r>
            <a:br>
              <a:rPr lang="en-GB" sz="1400" b="1" dirty="0">
                <a:solidFill>
                  <a:srgbClr val="004888"/>
                </a:solidFill>
                <a:effectLst/>
                <a:latin typeface="Open Sans" panose="020B0606030504020204" pitchFamily="34" charset="0"/>
                <a:ea typeface="Open Sans" panose="020B0606030504020204" pitchFamily="34" charset="0"/>
                <a:cs typeface="Open Sans" panose="020B0606030504020204" pitchFamily="34" charset="0"/>
              </a:rPr>
            </a:br>
            <a:r>
              <a:rPr lang="en-GB" sz="1400" b="1" dirty="0">
                <a:solidFill>
                  <a:srgbClr val="004888"/>
                </a:solidFill>
                <a:effectLst/>
                <a:latin typeface="Open Sans" panose="020B0606030504020204" pitchFamily="34" charset="0"/>
                <a:ea typeface="Open Sans" panose="020B0606030504020204" pitchFamily="34" charset="0"/>
                <a:cs typeface="Open Sans" panose="020B0606030504020204" pitchFamily="34" charset="0"/>
              </a:rPr>
              <a:t>Come and join us CANWK’s SANTAS.</a:t>
            </a:r>
            <a:r>
              <a:rPr lang="en-GB" sz="1400" dirty="0">
                <a:solidFill>
                  <a:srgbClr val="004888"/>
                </a:solidFill>
                <a:effectLst/>
                <a:latin typeface="Open Sans" panose="020B0606030504020204" pitchFamily="34" charset="0"/>
                <a:ea typeface="Open Sans" panose="020B0606030504020204" pitchFamily="34" charset="0"/>
                <a:cs typeface="Open Sans" panose="020B0606030504020204" pitchFamily="34" charset="0"/>
              </a:rPr>
              <a:t> </a:t>
            </a:r>
            <a:endParaRPr lang="en-GB" dirty="0">
              <a:solidFill>
                <a:srgbClr val="004888"/>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6BA0EA9B-AFBC-44EB-A701-68FDD7283899}"/>
              </a:ext>
            </a:extLst>
          </p:cNvPr>
          <p:cNvPicPr>
            <a:picLocks noChangeAspect="1"/>
          </p:cNvPicPr>
          <p:nvPr/>
        </p:nvPicPr>
        <p:blipFill>
          <a:blip r:embed="rId5"/>
          <a:stretch>
            <a:fillRect/>
          </a:stretch>
        </p:blipFill>
        <p:spPr>
          <a:xfrm>
            <a:off x="6767947" y="841663"/>
            <a:ext cx="1969147" cy="1476860"/>
          </a:xfrm>
          <a:prstGeom prst="rect">
            <a:avLst/>
          </a:prstGeom>
        </p:spPr>
      </p:pic>
      <p:pic>
        <p:nvPicPr>
          <p:cNvPr id="12" name="Picture 11" descr="A picture containing food, piece, cheese, cream&#10;&#10;Description automatically generated">
            <a:extLst>
              <a:ext uri="{FF2B5EF4-FFF2-40B4-BE49-F238E27FC236}">
                <a16:creationId xmlns:a16="http://schemas.microsoft.com/office/drawing/2014/main" id="{AC5FDB56-9EE6-4A05-8C94-A1434B5EF3AB}"/>
              </a:ext>
            </a:extLst>
          </p:cNvPr>
          <p:cNvPicPr>
            <a:picLocks noChangeAspect="1"/>
          </p:cNvPicPr>
          <p:nvPr/>
        </p:nvPicPr>
        <p:blipFill>
          <a:blip r:embed="rId6"/>
          <a:stretch>
            <a:fillRect/>
          </a:stretch>
        </p:blipFill>
        <p:spPr>
          <a:xfrm>
            <a:off x="629798" y="2026678"/>
            <a:ext cx="851571" cy="1090143"/>
          </a:xfrm>
          <a:prstGeom prst="rect">
            <a:avLst/>
          </a:prstGeom>
        </p:spPr>
      </p:pic>
    </p:spTree>
    <p:extLst>
      <p:ext uri="{BB962C8B-B14F-4D97-AF65-F5344CB8AC3E}">
        <p14:creationId xmlns:p14="http://schemas.microsoft.com/office/powerpoint/2010/main" val="306627521"/>
      </p:ext>
    </p:extLst>
  </p:cSld>
  <p:clrMapOvr>
    <a:masterClrMapping/>
  </p:clrMapOvr>
</p:sld>
</file>

<file path=ppt/theme/theme1.xml><?xml version="1.0" encoding="utf-8"?>
<a:theme xmlns:a="http://schemas.openxmlformats.org/drawingml/2006/main" name="cit A">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it A" id="{9DA4AA31-0C52-42C6-B178-E7241FB2A1EA}" vid="{AB418546-092C-4FA8-B55F-73A56292939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998</Words>
  <Application>Microsoft Office PowerPoint</Application>
  <PresentationFormat>On-screen Show (16:9)</PresentationFormat>
  <Paragraphs>90</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Open Sans</vt:lpstr>
      <vt:lpstr>Open Sans ExtraBold</vt:lpstr>
      <vt:lpstr>Arial</vt:lpstr>
      <vt:lpstr>Calibri</vt:lpstr>
      <vt:lpstr>cit A</vt:lpstr>
      <vt:lpstr>Citizens Advice in North &amp; West Kent</vt:lpstr>
      <vt:lpstr>What we do</vt:lpstr>
      <vt:lpstr>Citizens Advice in North and West Kent</vt:lpstr>
      <vt:lpstr>PowerPoint Presentation</vt:lpstr>
      <vt:lpstr>Impact of Covid-19:  Testing the Citizens Advice Model</vt:lpstr>
      <vt:lpstr>PowerPoint Presentation</vt:lpstr>
      <vt:lpstr>PowerPoint Presentation</vt:lpstr>
      <vt:lpstr>How to contact us for advice during Covid-19</vt:lpstr>
      <vt:lpstr>If you’d like to support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Tonbridge &amp; Malling Citizens Advice</dc:title>
  <dc:creator>Adviser</dc:creator>
  <cp:lastModifiedBy>Helen Beckerson</cp:lastModifiedBy>
  <cp:revision>118</cp:revision>
  <cp:lastPrinted>2020-12-01T20:18:47Z</cp:lastPrinted>
  <dcterms:created xsi:type="dcterms:W3CDTF">2017-01-17T12:57:05Z</dcterms:created>
  <dcterms:modified xsi:type="dcterms:W3CDTF">2020-12-02T17:36:36Z</dcterms:modified>
</cp:coreProperties>
</file>