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1" r:id="rId6"/>
    <p:sldId id="257" r:id="rId7"/>
    <p:sldId id="258" r:id="rId8"/>
    <p:sldId id="260" r:id="rId9"/>
    <p:sldId id="259" r:id="rId10"/>
    <p:sldId id="263" r:id="rId11"/>
    <p:sldId id="262"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EBE"/>
    <a:srgbClr val="00C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68279" autoAdjust="0"/>
  </p:normalViewPr>
  <p:slideViewPr>
    <p:cSldViewPr snapToGrid="0">
      <p:cViewPr varScale="1">
        <p:scale>
          <a:sx n="58" d="100"/>
          <a:sy n="58" d="100"/>
        </p:scale>
        <p:origin x="1646" y="9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McKerlie" userId="a87cdf35-d0c8-48d8-866d-21fb27b39d82" providerId="ADAL" clId="{A46C80AC-A241-47B7-8D25-945F15744616}"/>
    <pc:docChg chg="delSld delMainMaster">
      <pc:chgData name="Kathryn McKerlie" userId="a87cdf35-d0c8-48d8-866d-21fb27b39d82" providerId="ADAL" clId="{A46C80AC-A241-47B7-8D25-945F15744616}" dt="2020-11-27T14:09:42.015" v="11" actId="2696"/>
      <pc:docMkLst>
        <pc:docMk/>
      </pc:docMkLst>
      <pc:sldChg chg="del">
        <pc:chgData name="Kathryn McKerlie" userId="a87cdf35-d0c8-48d8-866d-21fb27b39d82" providerId="ADAL" clId="{A46C80AC-A241-47B7-8D25-945F15744616}" dt="2020-11-27T14:08:40.258" v="0" actId="2696"/>
        <pc:sldMkLst>
          <pc:docMk/>
          <pc:sldMk cId="831754869" sldId="267"/>
        </pc:sldMkLst>
      </pc:sldChg>
      <pc:sldChg chg="del">
        <pc:chgData name="Kathryn McKerlie" userId="a87cdf35-d0c8-48d8-866d-21fb27b39d82" providerId="ADAL" clId="{A46C80AC-A241-47B7-8D25-945F15744616}" dt="2020-11-27T14:08:44.824" v="1" actId="2696"/>
        <pc:sldMkLst>
          <pc:docMk/>
          <pc:sldMk cId="3698794721" sldId="268"/>
        </pc:sldMkLst>
      </pc:sldChg>
      <pc:sldChg chg="del">
        <pc:chgData name="Kathryn McKerlie" userId="a87cdf35-d0c8-48d8-866d-21fb27b39d82" providerId="ADAL" clId="{A46C80AC-A241-47B7-8D25-945F15744616}" dt="2020-11-27T14:08:47.490" v="2" actId="2696"/>
        <pc:sldMkLst>
          <pc:docMk/>
          <pc:sldMk cId="2435418170" sldId="269"/>
        </pc:sldMkLst>
      </pc:sldChg>
      <pc:sldChg chg="del">
        <pc:chgData name="Kathryn McKerlie" userId="a87cdf35-d0c8-48d8-866d-21fb27b39d82" providerId="ADAL" clId="{A46C80AC-A241-47B7-8D25-945F15744616}" dt="2020-11-27T14:08:49.778" v="3" actId="2696"/>
        <pc:sldMkLst>
          <pc:docMk/>
          <pc:sldMk cId="4071234661" sldId="270"/>
        </pc:sldMkLst>
      </pc:sldChg>
      <pc:sldChg chg="del">
        <pc:chgData name="Kathryn McKerlie" userId="a87cdf35-d0c8-48d8-866d-21fb27b39d82" providerId="ADAL" clId="{A46C80AC-A241-47B7-8D25-945F15744616}" dt="2020-11-27T14:08:51.971" v="4" actId="2696"/>
        <pc:sldMkLst>
          <pc:docMk/>
          <pc:sldMk cId="212893161" sldId="271"/>
        </pc:sldMkLst>
      </pc:sldChg>
      <pc:sldChg chg="del">
        <pc:chgData name="Kathryn McKerlie" userId="a87cdf35-d0c8-48d8-866d-21fb27b39d82" providerId="ADAL" clId="{A46C80AC-A241-47B7-8D25-945F15744616}" dt="2020-11-27T14:08:55.062" v="5" actId="2696"/>
        <pc:sldMkLst>
          <pc:docMk/>
          <pc:sldMk cId="3830622722" sldId="272"/>
        </pc:sldMkLst>
      </pc:sldChg>
      <pc:sldChg chg="del">
        <pc:chgData name="Kathryn McKerlie" userId="a87cdf35-d0c8-48d8-866d-21fb27b39d82" providerId="ADAL" clId="{A46C80AC-A241-47B7-8D25-945F15744616}" dt="2020-11-27T14:08:58.026" v="6" actId="2696"/>
        <pc:sldMkLst>
          <pc:docMk/>
          <pc:sldMk cId="4084040916" sldId="273"/>
        </pc:sldMkLst>
      </pc:sldChg>
      <pc:sldChg chg="del">
        <pc:chgData name="Kathryn McKerlie" userId="a87cdf35-d0c8-48d8-866d-21fb27b39d82" providerId="ADAL" clId="{A46C80AC-A241-47B7-8D25-945F15744616}" dt="2020-11-27T14:09:02.262" v="7" actId="2696"/>
        <pc:sldMkLst>
          <pc:docMk/>
          <pc:sldMk cId="557889077" sldId="274"/>
        </pc:sldMkLst>
      </pc:sldChg>
      <pc:sldChg chg="del">
        <pc:chgData name="Kathryn McKerlie" userId="a87cdf35-d0c8-48d8-866d-21fb27b39d82" providerId="ADAL" clId="{A46C80AC-A241-47B7-8D25-945F15744616}" dt="2020-11-27T14:09:05.587" v="8" actId="2696"/>
        <pc:sldMkLst>
          <pc:docMk/>
          <pc:sldMk cId="702869640" sldId="275"/>
        </pc:sldMkLst>
      </pc:sldChg>
      <pc:sldChg chg="del">
        <pc:chgData name="Kathryn McKerlie" userId="a87cdf35-d0c8-48d8-866d-21fb27b39d82" providerId="ADAL" clId="{A46C80AC-A241-47B7-8D25-945F15744616}" dt="2020-11-27T14:09:09.554" v="9" actId="2696"/>
        <pc:sldMkLst>
          <pc:docMk/>
          <pc:sldMk cId="351914349" sldId="276"/>
        </pc:sldMkLst>
      </pc:sldChg>
      <pc:sldChg chg="del">
        <pc:chgData name="Kathryn McKerlie" userId="a87cdf35-d0c8-48d8-866d-21fb27b39d82" providerId="ADAL" clId="{A46C80AC-A241-47B7-8D25-945F15744616}" dt="2020-11-27T14:09:15.321" v="10" actId="2696"/>
        <pc:sldMkLst>
          <pc:docMk/>
          <pc:sldMk cId="3756289553" sldId="277"/>
        </pc:sldMkLst>
      </pc:sldChg>
      <pc:sldChg chg="del">
        <pc:chgData name="Kathryn McKerlie" userId="a87cdf35-d0c8-48d8-866d-21fb27b39d82" providerId="ADAL" clId="{A46C80AC-A241-47B7-8D25-945F15744616}" dt="2020-11-27T14:09:42.015" v="11" actId="2696"/>
        <pc:sldMkLst>
          <pc:docMk/>
          <pc:sldMk cId="563718830" sldId="278"/>
        </pc:sldMkLst>
      </pc:sldChg>
      <pc:sldMasterChg chg="del delSldLayout">
        <pc:chgData name="Kathryn McKerlie" userId="a87cdf35-d0c8-48d8-866d-21fb27b39d82" providerId="ADAL" clId="{A46C80AC-A241-47B7-8D25-945F15744616}" dt="2020-11-27T14:09:42.015" v="11" actId="2696"/>
        <pc:sldMasterMkLst>
          <pc:docMk/>
          <pc:sldMasterMk cId="1715133652" sldId="2147483660"/>
        </pc:sldMasterMkLst>
        <pc:sldLayoutChg chg="del">
          <pc:chgData name="Kathryn McKerlie" userId="a87cdf35-d0c8-48d8-866d-21fb27b39d82" providerId="ADAL" clId="{A46C80AC-A241-47B7-8D25-945F15744616}" dt="2020-11-27T14:09:42.015" v="11" actId="2696"/>
          <pc:sldLayoutMkLst>
            <pc:docMk/>
            <pc:sldMasterMk cId="1715133652" sldId="2147483660"/>
            <pc:sldLayoutMk cId="3026565232" sldId="2147483661"/>
          </pc:sldLayoutMkLst>
        </pc:sldLayoutChg>
        <pc:sldLayoutChg chg="del">
          <pc:chgData name="Kathryn McKerlie" userId="a87cdf35-d0c8-48d8-866d-21fb27b39d82" providerId="ADAL" clId="{A46C80AC-A241-47B7-8D25-945F15744616}" dt="2020-11-27T14:09:42.015" v="11" actId="2696"/>
          <pc:sldLayoutMkLst>
            <pc:docMk/>
            <pc:sldMasterMk cId="1715133652" sldId="2147483660"/>
            <pc:sldLayoutMk cId="1565609017" sldId="2147483662"/>
          </pc:sldLayoutMkLst>
        </pc:sldLayoutChg>
        <pc:sldLayoutChg chg="del">
          <pc:chgData name="Kathryn McKerlie" userId="a87cdf35-d0c8-48d8-866d-21fb27b39d82" providerId="ADAL" clId="{A46C80AC-A241-47B7-8D25-945F15744616}" dt="2020-11-27T14:09:42.015" v="11" actId="2696"/>
          <pc:sldLayoutMkLst>
            <pc:docMk/>
            <pc:sldMasterMk cId="1715133652" sldId="2147483660"/>
            <pc:sldLayoutMk cId="2320645940" sldId="2147483663"/>
          </pc:sldLayoutMkLst>
        </pc:sldLayoutChg>
        <pc:sldLayoutChg chg="del">
          <pc:chgData name="Kathryn McKerlie" userId="a87cdf35-d0c8-48d8-866d-21fb27b39d82" providerId="ADAL" clId="{A46C80AC-A241-47B7-8D25-945F15744616}" dt="2020-11-27T14:09:42.015" v="11" actId="2696"/>
          <pc:sldLayoutMkLst>
            <pc:docMk/>
            <pc:sldMasterMk cId="1715133652" sldId="2147483660"/>
            <pc:sldLayoutMk cId="1692107804" sldId="2147483664"/>
          </pc:sldLayoutMkLst>
        </pc:sldLayoutChg>
        <pc:sldLayoutChg chg="del">
          <pc:chgData name="Kathryn McKerlie" userId="a87cdf35-d0c8-48d8-866d-21fb27b39d82" providerId="ADAL" clId="{A46C80AC-A241-47B7-8D25-945F15744616}" dt="2020-11-27T14:09:42.015" v="11" actId="2696"/>
          <pc:sldLayoutMkLst>
            <pc:docMk/>
            <pc:sldMasterMk cId="1715133652" sldId="2147483660"/>
            <pc:sldLayoutMk cId="4184916336" sldId="2147483665"/>
          </pc:sldLayoutMkLst>
        </pc:sldLayoutChg>
        <pc:sldLayoutChg chg="del">
          <pc:chgData name="Kathryn McKerlie" userId="a87cdf35-d0c8-48d8-866d-21fb27b39d82" providerId="ADAL" clId="{A46C80AC-A241-47B7-8D25-945F15744616}" dt="2020-11-27T14:09:42.015" v="11" actId="2696"/>
          <pc:sldLayoutMkLst>
            <pc:docMk/>
            <pc:sldMasterMk cId="1715133652" sldId="2147483660"/>
            <pc:sldLayoutMk cId="528756596" sldId="2147483666"/>
          </pc:sldLayoutMkLst>
        </pc:sldLayoutChg>
        <pc:sldLayoutChg chg="del">
          <pc:chgData name="Kathryn McKerlie" userId="a87cdf35-d0c8-48d8-866d-21fb27b39d82" providerId="ADAL" clId="{A46C80AC-A241-47B7-8D25-945F15744616}" dt="2020-11-27T14:09:42.015" v="11" actId="2696"/>
          <pc:sldLayoutMkLst>
            <pc:docMk/>
            <pc:sldMasterMk cId="1715133652" sldId="2147483660"/>
            <pc:sldLayoutMk cId="2001036535" sldId="2147483667"/>
          </pc:sldLayoutMkLst>
        </pc:sldLayoutChg>
        <pc:sldLayoutChg chg="del">
          <pc:chgData name="Kathryn McKerlie" userId="a87cdf35-d0c8-48d8-866d-21fb27b39d82" providerId="ADAL" clId="{A46C80AC-A241-47B7-8D25-945F15744616}" dt="2020-11-27T14:09:42.015" v="11" actId="2696"/>
          <pc:sldLayoutMkLst>
            <pc:docMk/>
            <pc:sldMasterMk cId="1715133652" sldId="2147483660"/>
            <pc:sldLayoutMk cId="1140301809" sldId="2147483668"/>
          </pc:sldLayoutMkLst>
        </pc:sldLayoutChg>
        <pc:sldLayoutChg chg="del">
          <pc:chgData name="Kathryn McKerlie" userId="a87cdf35-d0c8-48d8-866d-21fb27b39d82" providerId="ADAL" clId="{A46C80AC-A241-47B7-8D25-945F15744616}" dt="2020-11-27T14:09:42.015" v="11" actId="2696"/>
          <pc:sldLayoutMkLst>
            <pc:docMk/>
            <pc:sldMasterMk cId="1715133652" sldId="2147483660"/>
            <pc:sldLayoutMk cId="1940876279" sldId="2147483669"/>
          </pc:sldLayoutMkLst>
        </pc:sldLayoutChg>
        <pc:sldLayoutChg chg="del">
          <pc:chgData name="Kathryn McKerlie" userId="a87cdf35-d0c8-48d8-866d-21fb27b39d82" providerId="ADAL" clId="{A46C80AC-A241-47B7-8D25-945F15744616}" dt="2020-11-27T14:09:42.015" v="11" actId="2696"/>
          <pc:sldLayoutMkLst>
            <pc:docMk/>
            <pc:sldMasterMk cId="1715133652" sldId="2147483660"/>
            <pc:sldLayoutMk cId="2637448772" sldId="2147483670"/>
          </pc:sldLayoutMkLst>
        </pc:sldLayoutChg>
        <pc:sldLayoutChg chg="del">
          <pc:chgData name="Kathryn McKerlie" userId="a87cdf35-d0c8-48d8-866d-21fb27b39d82" providerId="ADAL" clId="{A46C80AC-A241-47B7-8D25-945F15744616}" dt="2020-11-27T14:09:42.015" v="11" actId="2696"/>
          <pc:sldLayoutMkLst>
            <pc:docMk/>
            <pc:sldMasterMk cId="1715133652" sldId="2147483660"/>
            <pc:sldLayoutMk cId="2978247844"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31FE3-7877-4A94-BD69-1718C1159D65}" type="datetimeFigureOut">
              <a:rPr lang="en-GB" smtClean="0"/>
              <a:t>27/11/2020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7AE84-5D04-4CFF-AEEC-714689FBBC61}" type="slidenum">
              <a:rPr lang="en-GB" smtClean="0"/>
              <a:t>‹#›</a:t>
            </a:fld>
            <a:endParaRPr lang="en-GB"/>
          </a:p>
        </p:txBody>
      </p:sp>
    </p:spTree>
    <p:extLst>
      <p:ext uri="{BB962C8B-B14F-4D97-AF65-F5344CB8AC3E}">
        <p14:creationId xmlns:p14="http://schemas.microsoft.com/office/powerpoint/2010/main" val="167236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heard of the 5</a:t>
            </a:r>
            <a:r>
              <a:rPr lang="en-GB" baseline="0" dirty="0"/>
              <a:t> steps to wellbeing? Evidence shows that these 5 steps can improve mental health and wellbeing: </a:t>
            </a:r>
          </a:p>
          <a:p>
            <a:r>
              <a:rPr lang="en-GB" dirty="0"/>
              <a:t>Connect – Connect with other people.</a:t>
            </a:r>
            <a:r>
              <a:rPr lang="en-GB" baseline="0" dirty="0"/>
              <a:t> You could; take time out to be with a friend or family, meet a colleague for a socially distanced lunch, make use of video chat technology to stay in contact with friends and family. </a:t>
            </a:r>
          </a:p>
          <a:p>
            <a:r>
              <a:rPr lang="en-GB" baseline="0" dirty="0"/>
              <a:t>Be Active – Physical activity is known to raise self-esteem and causes chemical changes in the brain that improves our mood. A brisk walk for just 10 minutes can be enough to have an impact, but obviously the more the better. Plan time to be active and have your exercise gear ready so it’s easier to make the active choice. </a:t>
            </a:r>
          </a:p>
          <a:p>
            <a:r>
              <a:rPr lang="en-GB" baseline="0" dirty="0"/>
              <a:t>Take Notice – Pay attention and be in the present moment, leave work behind (when you can) and pay attention to the world around you, your thoughts, feelings and body. </a:t>
            </a:r>
          </a:p>
          <a:p>
            <a:r>
              <a:rPr lang="en-GB" baseline="0" dirty="0"/>
              <a:t>Keep Learning – learning can give us a sense of purpose and improves our self-esteem. This could be a new hobby, cooking a new recipe or starting a new DIY project, language or even a higher education course. </a:t>
            </a:r>
          </a:p>
          <a:p>
            <a:r>
              <a:rPr lang="en-GB" baseline="0" dirty="0"/>
              <a:t>Give – Acts of kindness can improve our sense of self-worth and give us a feeling of positivity. Even small acts of kindness can make a difference, asking friends, family, colleagues how they are and REALLY listening to what they say, thanking people for what they have done for you, offering to help someone. </a:t>
            </a:r>
            <a:endParaRPr lang="en-GB" dirty="0"/>
          </a:p>
        </p:txBody>
      </p:sp>
      <p:sp>
        <p:nvSpPr>
          <p:cNvPr id="4" name="Slide Number Placeholder 3"/>
          <p:cNvSpPr>
            <a:spLocks noGrp="1"/>
          </p:cNvSpPr>
          <p:nvPr>
            <p:ph type="sldNum" sz="quarter" idx="10"/>
          </p:nvPr>
        </p:nvSpPr>
        <p:spPr/>
        <p:txBody>
          <a:bodyPr/>
          <a:lstStyle/>
          <a:p>
            <a:fld id="{90C7AE84-5D04-4CFF-AEEC-714689FBBC61}" type="slidenum">
              <a:rPr lang="en-GB" smtClean="0"/>
              <a:t>4</a:t>
            </a:fld>
            <a:endParaRPr lang="en-GB"/>
          </a:p>
        </p:txBody>
      </p:sp>
    </p:spTree>
    <p:extLst>
      <p:ext uri="{BB962C8B-B14F-4D97-AF65-F5344CB8AC3E}">
        <p14:creationId xmlns:p14="http://schemas.microsoft.com/office/powerpoint/2010/main" val="268429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lots of fantastic information out there on tips</a:t>
            </a:r>
            <a:r>
              <a:rPr lang="en-GB" baseline="0" dirty="0"/>
              <a:t> to improve mental health and wellbeing; the “Every Mind Matters” content within the One You website offers advice on Coronavirus, Anxiety, Low Mood, Stress, Sleep, Parents, Youth. </a:t>
            </a:r>
          </a:p>
          <a:p>
            <a:endParaRPr lang="en-GB" baseline="0" dirty="0"/>
          </a:p>
          <a:p>
            <a:r>
              <a:rPr lang="en-GB" baseline="0" dirty="0"/>
              <a:t>In addition the Every Mind Matters “Your Mind Plan” is a very quick and simple quiz you can take that will give you some tailored tips, depending on your responses, as to what might work best when managing your own mental health and wellbeing. </a:t>
            </a:r>
            <a:endParaRPr lang="en-GB" dirty="0"/>
          </a:p>
        </p:txBody>
      </p:sp>
      <p:sp>
        <p:nvSpPr>
          <p:cNvPr id="4" name="Slide Number Placeholder 3"/>
          <p:cNvSpPr>
            <a:spLocks noGrp="1"/>
          </p:cNvSpPr>
          <p:nvPr>
            <p:ph type="sldNum" sz="quarter" idx="10"/>
          </p:nvPr>
        </p:nvSpPr>
        <p:spPr/>
        <p:txBody>
          <a:bodyPr/>
          <a:lstStyle/>
          <a:p>
            <a:fld id="{90C7AE84-5D04-4CFF-AEEC-714689FBBC61}" type="slidenum">
              <a:rPr lang="en-GB" smtClean="0"/>
              <a:t>5</a:t>
            </a:fld>
            <a:endParaRPr lang="en-GB"/>
          </a:p>
        </p:txBody>
      </p:sp>
    </p:spTree>
    <p:extLst>
      <p:ext uri="{BB962C8B-B14F-4D97-AF65-F5344CB8AC3E}">
        <p14:creationId xmlns:p14="http://schemas.microsoft.com/office/powerpoint/2010/main" val="295706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suggests the relaxing effect of</a:t>
            </a:r>
            <a:r>
              <a:rPr lang="en-GB" baseline="0" dirty="0"/>
              <a:t> smoking is temporary </a:t>
            </a:r>
            <a:r>
              <a:rPr lang="en-GB" dirty="0"/>
              <a:t>that smoking increases</a:t>
            </a:r>
            <a:r>
              <a:rPr lang="en-GB" baseline="0" dirty="0"/>
              <a:t> anxiety and tension due to the associated withdrawal symptoms. It does not reduce anxiety or deal with the underlying cause of anxiety. </a:t>
            </a:r>
          </a:p>
          <a:p>
            <a:r>
              <a:rPr lang="en-GB" baseline="0" dirty="0"/>
              <a:t>Smoking is twice as high in adults with depression in comparison to those without. Smoking may be a temporary mask the presence of a more serious mental health condition. </a:t>
            </a:r>
          </a:p>
          <a:p>
            <a:endParaRPr lang="en-GB" baseline="0" dirty="0"/>
          </a:p>
          <a:p>
            <a:r>
              <a:rPr lang="en-GB" baseline="0" dirty="0"/>
              <a:t>Alcohol is a depressant and can create a relaxed or numbing effect. However long-term use can increase the risk of depression and anxiety. </a:t>
            </a:r>
          </a:p>
          <a:p>
            <a:endParaRPr lang="en-GB" baseline="0" dirty="0"/>
          </a:p>
          <a:p>
            <a:r>
              <a:rPr lang="en-GB" baseline="0" dirty="0"/>
              <a:t>People who do regular physical activity have 30% lower risk of depression and dementia. </a:t>
            </a:r>
          </a:p>
          <a:p>
            <a:endParaRPr lang="en-GB" baseline="0" dirty="0"/>
          </a:p>
          <a:p>
            <a:r>
              <a:rPr lang="en-GB" baseline="0" dirty="0"/>
              <a:t>Depression is more common in people who are obese. </a:t>
            </a:r>
            <a:endParaRPr lang="en-GB" dirty="0"/>
          </a:p>
        </p:txBody>
      </p:sp>
      <p:sp>
        <p:nvSpPr>
          <p:cNvPr id="4" name="Slide Number Placeholder 3"/>
          <p:cNvSpPr>
            <a:spLocks noGrp="1"/>
          </p:cNvSpPr>
          <p:nvPr>
            <p:ph type="sldNum" sz="quarter" idx="10"/>
          </p:nvPr>
        </p:nvSpPr>
        <p:spPr/>
        <p:txBody>
          <a:bodyPr/>
          <a:lstStyle/>
          <a:p>
            <a:fld id="{90C7AE84-5D04-4CFF-AEEC-714689FBBC61}" type="slidenum">
              <a:rPr lang="en-GB" smtClean="0"/>
              <a:t>9</a:t>
            </a:fld>
            <a:endParaRPr lang="en-GB"/>
          </a:p>
        </p:txBody>
      </p:sp>
    </p:spTree>
    <p:extLst>
      <p:ext uri="{BB962C8B-B14F-4D97-AF65-F5344CB8AC3E}">
        <p14:creationId xmlns:p14="http://schemas.microsoft.com/office/powerpoint/2010/main" val="300202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C7AE84-5D04-4CFF-AEEC-714689FBBC61}" type="slidenum">
              <a:rPr lang="en-GB" smtClean="0"/>
              <a:t>11</a:t>
            </a:fld>
            <a:endParaRPr lang="en-GB"/>
          </a:p>
        </p:txBody>
      </p:sp>
    </p:spTree>
    <p:extLst>
      <p:ext uri="{BB962C8B-B14F-4D97-AF65-F5344CB8AC3E}">
        <p14:creationId xmlns:p14="http://schemas.microsoft.com/office/powerpoint/2010/main" val="212611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361896-911D-405C-B7F0-D59315D2637F}"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AA09AD-0F1A-472A-9487-52FBAB0402CC}" type="slidenum">
              <a:rPr lang="en-GB" smtClean="0"/>
              <a:t>‹#›</a:t>
            </a:fld>
            <a:endParaRPr lang="en-GB"/>
          </a:p>
        </p:txBody>
      </p:sp>
    </p:spTree>
    <p:extLst>
      <p:ext uri="{BB962C8B-B14F-4D97-AF65-F5344CB8AC3E}">
        <p14:creationId xmlns:p14="http://schemas.microsoft.com/office/powerpoint/2010/main" val="287746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361896-911D-405C-B7F0-D59315D2637F}"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AA09AD-0F1A-472A-9487-52FBAB0402CC}" type="slidenum">
              <a:rPr lang="en-GB" smtClean="0"/>
              <a:t>‹#›</a:t>
            </a:fld>
            <a:endParaRPr lang="en-GB"/>
          </a:p>
        </p:txBody>
      </p:sp>
    </p:spTree>
    <p:extLst>
      <p:ext uri="{BB962C8B-B14F-4D97-AF65-F5344CB8AC3E}">
        <p14:creationId xmlns:p14="http://schemas.microsoft.com/office/powerpoint/2010/main" val="76356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361896-911D-405C-B7F0-D59315D2637F}"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AA09AD-0F1A-472A-9487-52FBAB0402CC}" type="slidenum">
              <a:rPr lang="en-GB" smtClean="0"/>
              <a:t>‹#›</a:t>
            </a:fld>
            <a:endParaRPr lang="en-GB"/>
          </a:p>
        </p:txBody>
      </p:sp>
    </p:spTree>
    <p:extLst>
      <p:ext uri="{BB962C8B-B14F-4D97-AF65-F5344CB8AC3E}">
        <p14:creationId xmlns:p14="http://schemas.microsoft.com/office/powerpoint/2010/main" val="213648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361896-911D-405C-B7F0-D59315D2637F}"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AA09AD-0F1A-472A-9487-52FBAB0402CC}" type="slidenum">
              <a:rPr lang="en-GB" smtClean="0"/>
              <a:t>‹#›</a:t>
            </a:fld>
            <a:endParaRPr lang="en-GB"/>
          </a:p>
        </p:txBody>
      </p:sp>
    </p:spTree>
    <p:extLst>
      <p:ext uri="{BB962C8B-B14F-4D97-AF65-F5344CB8AC3E}">
        <p14:creationId xmlns:p14="http://schemas.microsoft.com/office/powerpoint/2010/main" val="249749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361896-911D-405C-B7F0-D59315D2637F}"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AA09AD-0F1A-472A-9487-52FBAB0402CC}" type="slidenum">
              <a:rPr lang="en-GB" smtClean="0"/>
              <a:t>‹#›</a:t>
            </a:fld>
            <a:endParaRPr lang="en-GB"/>
          </a:p>
        </p:txBody>
      </p:sp>
    </p:spTree>
    <p:extLst>
      <p:ext uri="{BB962C8B-B14F-4D97-AF65-F5344CB8AC3E}">
        <p14:creationId xmlns:p14="http://schemas.microsoft.com/office/powerpoint/2010/main" val="369014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361896-911D-405C-B7F0-D59315D2637F}"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AA09AD-0F1A-472A-9487-52FBAB0402CC}" type="slidenum">
              <a:rPr lang="en-GB" smtClean="0"/>
              <a:t>‹#›</a:t>
            </a:fld>
            <a:endParaRPr lang="en-GB"/>
          </a:p>
        </p:txBody>
      </p:sp>
    </p:spTree>
    <p:extLst>
      <p:ext uri="{BB962C8B-B14F-4D97-AF65-F5344CB8AC3E}">
        <p14:creationId xmlns:p14="http://schemas.microsoft.com/office/powerpoint/2010/main" val="28122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361896-911D-405C-B7F0-D59315D2637F}" type="datetimeFigureOut">
              <a:rPr lang="en-GB" smtClean="0"/>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AA09AD-0F1A-472A-9487-52FBAB0402CC}" type="slidenum">
              <a:rPr lang="en-GB" smtClean="0"/>
              <a:t>‹#›</a:t>
            </a:fld>
            <a:endParaRPr lang="en-GB"/>
          </a:p>
        </p:txBody>
      </p:sp>
    </p:spTree>
    <p:extLst>
      <p:ext uri="{BB962C8B-B14F-4D97-AF65-F5344CB8AC3E}">
        <p14:creationId xmlns:p14="http://schemas.microsoft.com/office/powerpoint/2010/main" val="2347988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361896-911D-405C-B7F0-D59315D2637F}" type="datetimeFigureOut">
              <a:rPr lang="en-GB" smtClean="0"/>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AA09AD-0F1A-472A-9487-52FBAB0402CC}" type="slidenum">
              <a:rPr lang="en-GB" smtClean="0"/>
              <a:t>‹#›</a:t>
            </a:fld>
            <a:endParaRPr lang="en-GB"/>
          </a:p>
        </p:txBody>
      </p:sp>
    </p:spTree>
    <p:extLst>
      <p:ext uri="{BB962C8B-B14F-4D97-AF65-F5344CB8AC3E}">
        <p14:creationId xmlns:p14="http://schemas.microsoft.com/office/powerpoint/2010/main" val="13444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61896-911D-405C-B7F0-D59315D2637F}" type="datetimeFigureOut">
              <a:rPr lang="en-GB" smtClean="0"/>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AA09AD-0F1A-472A-9487-52FBAB0402CC}" type="slidenum">
              <a:rPr lang="en-GB" smtClean="0"/>
              <a:t>‹#›</a:t>
            </a:fld>
            <a:endParaRPr lang="en-GB"/>
          </a:p>
        </p:txBody>
      </p:sp>
    </p:spTree>
    <p:extLst>
      <p:ext uri="{BB962C8B-B14F-4D97-AF65-F5344CB8AC3E}">
        <p14:creationId xmlns:p14="http://schemas.microsoft.com/office/powerpoint/2010/main" val="73338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361896-911D-405C-B7F0-D59315D2637F}"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AA09AD-0F1A-472A-9487-52FBAB0402CC}" type="slidenum">
              <a:rPr lang="en-GB" smtClean="0"/>
              <a:t>‹#›</a:t>
            </a:fld>
            <a:endParaRPr lang="en-GB"/>
          </a:p>
        </p:txBody>
      </p:sp>
    </p:spTree>
    <p:extLst>
      <p:ext uri="{BB962C8B-B14F-4D97-AF65-F5344CB8AC3E}">
        <p14:creationId xmlns:p14="http://schemas.microsoft.com/office/powerpoint/2010/main" val="305137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361896-911D-405C-B7F0-D59315D2637F}"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AA09AD-0F1A-472A-9487-52FBAB0402CC}" type="slidenum">
              <a:rPr lang="en-GB" smtClean="0"/>
              <a:t>‹#›</a:t>
            </a:fld>
            <a:endParaRPr lang="en-GB"/>
          </a:p>
        </p:txBody>
      </p:sp>
    </p:spTree>
    <p:extLst>
      <p:ext uri="{BB962C8B-B14F-4D97-AF65-F5344CB8AC3E}">
        <p14:creationId xmlns:p14="http://schemas.microsoft.com/office/powerpoint/2010/main" val="35286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61896-911D-405C-B7F0-D59315D2637F}" type="datetimeFigureOut">
              <a:rPr lang="en-GB" smtClean="0"/>
              <a:t>27/11/2020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A09AD-0F1A-472A-9487-52FBAB0402CC}" type="slidenum">
              <a:rPr lang="en-GB" smtClean="0"/>
              <a:t>‹#›</a:t>
            </a:fld>
            <a:endParaRPr lang="en-GB"/>
          </a:p>
        </p:txBody>
      </p:sp>
    </p:spTree>
    <p:extLst>
      <p:ext uri="{BB962C8B-B14F-4D97-AF65-F5344CB8AC3E}">
        <p14:creationId xmlns:p14="http://schemas.microsoft.com/office/powerpoint/2010/main" val="3141441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oneyoukent.org.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hs.uk/oneyou/for-your-bod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nhs.uk/conditions/stress-anxiety-depression/improve-mental-wellbe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nhs.uk/oneyou/every-mind-matters/your-mind-plan-quiz/" TargetMode="External"/><Relationship Id="rId5" Type="http://schemas.openxmlformats.org/officeDocument/2006/relationships/image" Target="../media/image3.png"/><Relationship Id="rId4" Type="http://schemas.openxmlformats.org/officeDocument/2006/relationships/hyperlink" Target="https://www.nhs.uk/oneyou/every-mind-matters/coronavir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ent.gov.uk/social-care-and-health/health/release-the-pressur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hm.org.uk/helpline-webcha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LiveWellKentReferral@shaw-trust.org.uk" TargetMode="External"/><Relationship Id="rId1" Type="http://schemas.openxmlformats.org/officeDocument/2006/relationships/slideLayout" Target="../slideLayouts/slideLayout2.xml"/><Relationship Id="rId4" Type="http://schemas.openxmlformats.org/officeDocument/2006/relationships/hyperlink" Target="https://livewellkent.org.u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EBE"/>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r>
              <a:rPr lang="en-GB" b="1" dirty="0">
                <a:solidFill>
                  <a:schemeClr val="bg1"/>
                </a:solidFill>
                <a:latin typeface="ONE YOU SANS" panose="00000500000000000000" pitchFamily="50" charset="0"/>
              </a:rPr>
              <a:t>Lockdown isolation – how to maintain good </a:t>
            </a:r>
            <a:r>
              <a:rPr lang="en-GB" b="1" u="sng" dirty="0">
                <a:solidFill>
                  <a:srgbClr val="FFD70A"/>
                </a:solidFill>
                <a:latin typeface="ONE YOU SCRIPT Bold" panose="00000800000000000000" pitchFamily="50" charset="0"/>
              </a:rPr>
              <a:t>mental health</a:t>
            </a:r>
          </a:p>
        </p:txBody>
      </p:sp>
      <p:sp>
        <p:nvSpPr>
          <p:cNvPr id="5" name="Title 1"/>
          <p:cNvSpPr txBox="1">
            <a:spLocks noGrp="1"/>
          </p:cNvSpPr>
          <p:nvPr>
            <p:ph type="subTitle" idx="1"/>
          </p:nvPr>
        </p:nvSpPr>
        <p:spPr>
          <a:xfrm>
            <a:off x="1524000" y="3413760"/>
            <a:ext cx="914400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solidFill>
                  <a:schemeClr val="bg1"/>
                </a:solidFill>
                <a:latin typeface="ONE YOU SANS" panose="00000500000000000000" pitchFamily="50" charset="0"/>
              </a:rPr>
              <a:t>Because there’s only one </a:t>
            </a:r>
            <a:r>
              <a:rPr lang="en-GB" sz="4800" b="1" u="sng" dirty="0">
                <a:solidFill>
                  <a:srgbClr val="FFD70A"/>
                </a:solidFill>
                <a:latin typeface="ONE YOU SCRIPT Bold" panose="00000800000000000000" pitchFamily="50" charset="0"/>
              </a:rPr>
              <a:t>you</a:t>
            </a:r>
          </a:p>
        </p:txBody>
      </p:sp>
      <p:sp>
        <p:nvSpPr>
          <p:cNvPr id="6" name="Title 1"/>
          <p:cNvSpPr txBox="1">
            <a:spLocks/>
          </p:cNvSpPr>
          <p:nvPr/>
        </p:nvSpPr>
        <p:spPr>
          <a:xfrm>
            <a:off x="1524000" y="4665432"/>
            <a:ext cx="9144000" cy="14096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ONE YOU SANS" panose="00000500000000000000" pitchFamily="50" charset="0"/>
              </a:rPr>
              <a:t>One</a:t>
            </a:r>
            <a:r>
              <a:rPr lang="en-GB" b="1" dirty="0">
                <a:solidFill>
                  <a:srgbClr val="FFD70A"/>
                </a:solidFill>
                <a:latin typeface="ONE YOU SANS" panose="00000500000000000000" pitchFamily="50" charset="0"/>
              </a:rPr>
              <a:t> </a:t>
            </a:r>
            <a:r>
              <a:rPr lang="en-GB" b="1" u="sng" dirty="0">
                <a:solidFill>
                  <a:srgbClr val="FFD70A"/>
                </a:solidFill>
                <a:latin typeface="ONE YOU SCRIPT Bold" panose="00000800000000000000" pitchFamily="50" charset="0"/>
              </a:rPr>
              <a:t>you</a:t>
            </a:r>
            <a:r>
              <a:rPr lang="en-GB" dirty="0">
                <a:solidFill>
                  <a:srgbClr val="FFD70A"/>
                </a:solidFill>
                <a:latin typeface="ONE YOU SCRIPT Bold" panose="00000800000000000000" pitchFamily="50" charset="0"/>
              </a:rPr>
              <a:t> </a:t>
            </a:r>
            <a:r>
              <a:rPr lang="en-GB" b="1" dirty="0">
                <a:solidFill>
                  <a:schemeClr val="bg1"/>
                </a:solidFill>
                <a:latin typeface="ONE YOU SANS" panose="00000500000000000000" pitchFamily="50" charset="0"/>
              </a:rPr>
              <a:t>KENT</a:t>
            </a:r>
          </a:p>
        </p:txBody>
      </p:sp>
    </p:spTree>
    <p:extLst>
      <p:ext uri="{BB962C8B-B14F-4D97-AF65-F5344CB8AC3E}">
        <p14:creationId xmlns:p14="http://schemas.microsoft.com/office/powerpoint/2010/main" val="201638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E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latin typeface="ONE YOU SANS" panose="00000500000000000000" pitchFamily="50" charset="0"/>
              </a:rPr>
              <a:t>Who Can help </a:t>
            </a:r>
            <a:r>
              <a:rPr lang="en-GB" b="1" u="sng" dirty="0">
                <a:solidFill>
                  <a:srgbClr val="FFD70A"/>
                </a:solidFill>
                <a:latin typeface="ONE YOU SCRIPT Bold" panose="00000800000000000000" pitchFamily="50" charset="0"/>
              </a:rPr>
              <a:t>me?</a:t>
            </a:r>
            <a:endParaRPr lang="en-GB" dirty="0"/>
          </a:p>
        </p:txBody>
      </p:sp>
      <p:sp>
        <p:nvSpPr>
          <p:cNvPr id="3" name="Content Placeholder 2"/>
          <p:cNvSpPr>
            <a:spLocks noGrp="1"/>
          </p:cNvSpPr>
          <p:nvPr>
            <p:ph idx="1"/>
          </p:nvPr>
        </p:nvSpPr>
        <p:spPr>
          <a:xfrm>
            <a:off x="787400" y="3251200"/>
            <a:ext cx="10566400" cy="3068320"/>
          </a:xfrm>
        </p:spPr>
        <p:txBody>
          <a:bodyPr>
            <a:normAutofit fontScale="92500" lnSpcReduction="10000"/>
          </a:bodyPr>
          <a:lstStyle/>
          <a:p>
            <a:pPr marL="0" indent="0">
              <a:buNone/>
            </a:pPr>
            <a:r>
              <a:rPr lang="en-GB" dirty="0"/>
              <a:t>One You Kent provides </a:t>
            </a:r>
            <a:r>
              <a:rPr lang="en-GB" b="1" dirty="0"/>
              <a:t>FREE </a:t>
            </a:r>
            <a:r>
              <a:rPr lang="en-GB" dirty="0"/>
              <a:t>support to Kent residents 1:1 and in groups to support you to make realistic behavioural changes and improve your health.</a:t>
            </a:r>
          </a:p>
          <a:p>
            <a:pPr marL="0" indent="0">
              <a:buNone/>
            </a:pPr>
            <a:r>
              <a:rPr lang="en-GB" dirty="0"/>
              <a:t>We stay in contact with you for up to 12 months to ensure your changes are long-lasting. </a:t>
            </a:r>
          </a:p>
          <a:p>
            <a:pPr marL="0" indent="0">
              <a:buNone/>
            </a:pPr>
            <a:r>
              <a:rPr lang="en-GB" dirty="0"/>
              <a:t>We support clients to; quit smoking, lose weight, eat healthier, move more and drink less alcohol. </a:t>
            </a:r>
          </a:p>
          <a:p>
            <a:pPr marL="0" indent="0">
              <a:buNone/>
            </a:pPr>
            <a:r>
              <a:rPr lang="en-GB" dirty="0"/>
              <a:t>Call 0300 020 0636 to register or go to </a:t>
            </a:r>
            <a:r>
              <a:rPr lang="en-GB" dirty="0">
                <a:hlinkClick r:id="rId2"/>
              </a:rPr>
              <a:t>www.oneyoukent.org.uk</a:t>
            </a:r>
            <a:r>
              <a:rPr lang="en-GB" dirty="0"/>
              <a:t> and complete our registration form. </a:t>
            </a:r>
          </a:p>
          <a:p>
            <a:endParaRPr lang="en-GB" dirty="0"/>
          </a:p>
        </p:txBody>
      </p:sp>
      <p:pic>
        <p:nvPicPr>
          <p:cNvPr id="4" name="Picture 3"/>
          <p:cNvPicPr>
            <a:picLocks noChangeAspect="1"/>
          </p:cNvPicPr>
          <p:nvPr/>
        </p:nvPicPr>
        <p:blipFill rotWithShape="1">
          <a:blip r:embed="rId3"/>
          <a:srcRect l="40035" t="29741" r="933" b="35853"/>
          <a:stretch/>
        </p:blipFill>
        <p:spPr>
          <a:xfrm>
            <a:off x="1965960" y="1379596"/>
            <a:ext cx="8260080" cy="1627763"/>
          </a:xfrm>
          <a:prstGeom prst="rect">
            <a:avLst/>
          </a:prstGeom>
        </p:spPr>
      </p:pic>
    </p:spTree>
    <p:extLst>
      <p:ext uri="{BB962C8B-B14F-4D97-AF65-F5344CB8AC3E}">
        <p14:creationId xmlns:p14="http://schemas.microsoft.com/office/powerpoint/2010/main" val="135406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E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dirty="0">
                <a:solidFill>
                  <a:schemeClr val="bg1"/>
                </a:solidFill>
                <a:latin typeface="ONE YOU SANS" panose="00000500000000000000" pitchFamily="50" charset="0"/>
              </a:rPr>
              <a:t>What Can I do to improve my </a:t>
            </a:r>
            <a:r>
              <a:rPr lang="en-GB" sz="4200" b="1" u="sng" dirty="0">
                <a:solidFill>
                  <a:srgbClr val="FFD70A"/>
                </a:solidFill>
                <a:latin typeface="ONE YOU SCRIPT Bold" panose="00000800000000000000" pitchFamily="50" charset="0"/>
              </a:rPr>
              <a:t>health?</a:t>
            </a:r>
            <a:endParaRPr lang="en-GB" sz="4200" dirty="0"/>
          </a:p>
        </p:txBody>
      </p:sp>
      <p:sp>
        <p:nvSpPr>
          <p:cNvPr id="5" name="AutoShape 4" descr="5 Ways to Wellbeing - Wellbeing Info"/>
          <p:cNvSpPr>
            <a:spLocks noChangeAspect="1" noChangeArrowheads="1"/>
          </p:cNvSpPr>
          <p:nvPr/>
        </p:nvSpPr>
        <p:spPr bwMode="auto">
          <a:xfrm>
            <a:off x="155574" y="-4296741"/>
            <a:ext cx="4457065" cy="44570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674326" y="5566656"/>
            <a:ext cx="10908431" cy="830997"/>
          </a:xfrm>
          <a:prstGeom prst="rect">
            <a:avLst/>
          </a:prstGeom>
          <a:noFill/>
        </p:spPr>
        <p:txBody>
          <a:bodyPr wrap="square" rtlCol="0">
            <a:spAutoFit/>
          </a:bodyPr>
          <a:lstStyle/>
          <a:p>
            <a:r>
              <a:rPr lang="en-GB" baseline="0" dirty="0"/>
              <a:t> </a:t>
            </a:r>
            <a:r>
              <a:rPr lang="en-GB" sz="2400" baseline="0" dirty="0"/>
              <a:t>Further</a:t>
            </a:r>
            <a:r>
              <a:rPr lang="en-GB" sz="2400" dirty="0"/>
              <a:t> information on living a Healthy Lifestyle can also be found on; </a:t>
            </a:r>
            <a:r>
              <a:rPr lang="en-GB" sz="2400" dirty="0">
                <a:hlinkClick r:id="rId3"/>
              </a:rPr>
              <a:t>https://www.nhs.uk/oneyou/for-your-body/</a:t>
            </a:r>
            <a:r>
              <a:rPr lang="en-GB" sz="2400" dirty="0"/>
              <a:t> </a:t>
            </a:r>
            <a:endParaRPr lang="en-GB" sz="2400" baseline="0" dirty="0"/>
          </a:p>
        </p:txBody>
      </p:sp>
      <p:sp>
        <p:nvSpPr>
          <p:cNvPr id="8" name="Rectangle 7"/>
          <p:cNvSpPr/>
          <p:nvPr/>
        </p:nvSpPr>
        <p:spPr>
          <a:xfrm>
            <a:off x="838199" y="1475230"/>
            <a:ext cx="10515601" cy="830997"/>
          </a:xfrm>
          <a:prstGeom prst="rect">
            <a:avLst/>
          </a:prstGeom>
        </p:spPr>
        <p:txBody>
          <a:bodyPr wrap="square">
            <a:spAutoFit/>
          </a:bodyPr>
          <a:lstStyle/>
          <a:p>
            <a:r>
              <a:rPr lang="en-GB" sz="2400" dirty="0"/>
              <a:t>FREE Professional support might not be for you, there is still lots of self help tools out there you could make use of today: </a:t>
            </a:r>
          </a:p>
        </p:txBody>
      </p:sp>
      <p:pic>
        <p:nvPicPr>
          <p:cNvPr id="11" name="Picture 10"/>
          <p:cNvPicPr>
            <a:picLocks noChangeAspect="1"/>
          </p:cNvPicPr>
          <p:nvPr/>
        </p:nvPicPr>
        <p:blipFill rotWithShape="1">
          <a:blip r:embed="rId4"/>
          <a:srcRect l="71133" t="34375" r="22867" b="47486"/>
          <a:stretch/>
        </p:blipFill>
        <p:spPr>
          <a:xfrm>
            <a:off x="4256460" y="2731006"/>
            <a:ext cx="1502841" cy="1536237"/>
          </a:xfrm>
          <a:prstGeom prst="rect">
            <a:avLst/>
          </a:prstGeom>
        </p:spPr>
      </p:pic>
      <p:pic>
        <p:nvPicPr>
          <p:cNvPr id="12" name="Picture 11"/>
          <p:cNvPicPr>
            <a:picLocks noChangeAspect="1"/>
          </p:cNvPicPr>
          <p:nvPr/>
        </p:nvPicPr>
        <p:blipFill rotWithShape="1">
          <a:blip r:embed="rId4"/>
          <a:srcRect l="47833" t="68189" r="46300" b="13475"/>
          <a:stretch/>
        </p:blipFill>
        <p:spPr>
          <a:xfrm>
            <a:off x="6128542" y="3342168"/>
            <a:ext cx="1438594" cy="1520333"/>
          </a:xfrm>
          <a:prstGeom prst="rect">
            <a:avLst/>
          </a:prstGeom>
        </p:spPr>
      </p:pic>
      <p:pic>
        <p:nvPicPr>
          <p:cNvPr id="13" name="Picture 12"/>
          <p:cNvPicPr>
            <a:picLocks noChangeAspect="1"/>
          </p:cNvPicPr>
          <p:nvPr/>
        </p:nvPicPr>
        <p:blipFill rotWithShape="1">
          <a:blip r:embed="rId4"/>
          <a:srcRect l="47899" t="33883" r="46168" b="47190"/>
          <a:stretch/>
        </p:blipFill>
        <p:spPr>
          <a:xfrm>
            <a:off x="807721" y="2980265"/>
            <a:ext cx="1394460" cy="1504137"/>
          </a:xfrm>
          <a:prstGeom prst="rect">
            <a:avLst/>
          </a:prstGeom>
        </p:spPr>
      </p:pic>
      <p:pic>
        <p:nvPicPr>
          <p:cNvPr id="14" name="Picture 13"/>
          <p:cNvPicPr>
            <a:picLocks noChangeAspect="1"/>
          </p:cNvPicPr>
          <p:nvPr/>
        </p:nvPicPr>
        <p:blipFill rotWithShape="1">
          <a:blip r:embed="rId4"/>
          <a:srcRect l="71166" t="68189" r="22976" b="13278"/>
          <a:stretch/>
        </p:blipFill>
        <p:spPr>
          <a:xfrm>
            <a:off x="2544126" y="3492302"/>
            <a:ext cx="1405574" cy="1503544"/>
          </a:xfrm>
          <a:prstGeom prst="rect">
            <a:avLst/>
          </a:prstGeom>
        </p:spPr>
      </p:pic>
      <p:pic>
        <p:nvPicPr>
          <p:cNvPr id="6" name="Picture 5"/>
          <p:cNvPicPr>
            <a:picLocks noChangeAspect="1"/>
          </p:cNvPicPr>
          <p:nvPr/>
        </p:nvPicPr>
        <p:blipFill rotWithShape="1">
          <a:blip r:embed="rId5"/>
          <a:srcRect l="48033" t="46697" r="46267" b="34474"/>
          <a:stretch/>
        </p:blipFill>
        <p:spPr>
          <a:xfrm>
            <a:off x="7936377" y="2361489"/>
            <a:ext cx="1346200" cy="1503652"/>
          </a:xfrm>
          <a:prstGeom prst="rect">
            <a:avLst/>
          </a:prstGeom>
        </p:spPr>
      </p:pic>
      <p:pic>
        <p:nvPicPr>
          <p:cNvPr id="15" name="Picture 14"/>
          <p:cNvPicPr>
            <a:picLocks noChangeAspect="1"/>
          </p:cNvPicPr>
          <p:nvPr/>
        </p:nvPicPr>
        <p:blipFill rotWithShape="1">
          <a:blip r:embed="rId6"/>
          <a:srcRect l="72433" t="16728" r="10033" b="11897"/>
          <a:stretch/>
        </p:blipFill>
        <p:spPr>
          <a:xfrm>
            <a:off x="9471660" y="2053794"/>
            <a:ext cx="2448560" cy="3370262"/>
          </a:xfrm>
          <a:prstGeom prst="rect">
            <a:avLst/>
          </a:prstGeom>
        </p:spPr>
      </p:pic>
    </p:spTree>
    <p:extLst>
      <p:ext uri="{BB962C8B-B14F-4D97-AF65-F5344CB8AC3E}">
        <p14:creationId xmlns:p14="http://schemas.microsoft.com/office/powerpoint/2010/main" val="85015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E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latin typeface="ONE YOU SANS" panose="00000500000000000000" pitchFamily="50" charset="0"/>
              </a:rPr>
              <a:t>We all have </a:t>
            </a:r>
            <a:r>
              <a:rPr lang="en-GB" b="1" u="sng" dirty="0">
                <a:solidFill>
                  <a:srgbClr val="FFD70A"/>
                </a:solidFill>
                <a:latin typeface="ONE YOU SCRIPT Bold" panose="00000800000000000000" pitchFamily="50" charset="0"/>
              </a:rPr>
              <a:t>mental health </a:t>
            </a:r>
            <a:r>
              <a:rPr lang="en-GB" b="1" dirty="0">
                <a:solidFill>
                  <a:schemeClr val="bg1"/>
                </a:solidFill>
                <a:latin typeface="ONE YOU SANS" panose="00000500000000000000" pitchFamily="50" charset="0"/>
              </a:rPr>
              <a:t>in the same way we all have</a:t>
            </a:r>
            <a:r>
              <a:rPr lang="en-GB" b="1" u="sng" dirty="0">
                <a:solidFill>
                  <a:srgbClr val="FFD70A"/>
                </a:solidFill>
                <a:latin typeface="ONE YOU SCRIPT Bold" panose="00000800000000000000" pitchFamily="50" charset="0"/>
              </a:rPr>
              <a:t> physical health </a:t>
            </a:r>
            <a:endParaRPr lang="en-GB" dirty="0"/>
          </a:p>
        </p:txBody>
      </p:sp>
      <p:sp>
        <p:nvSpPr>
          <p:cNvPr id="3" name="Text Placeholder 2"/>
          <p:cNvSpPr>
            <a:spLocks noGrp="1"/>
          </p:cNvSpPr>
          <p:nvPr>
            <p:ph type="body" idx="1"/>
          </p:nvPr>
        </p:nvSpPr>
        <p:spPr/>
        <p:txBody>
          <a:bodyPr>
            <a:normAutofit fontScale="92500"/>
          </a:bodyPr>
          <a:lstStyle/>
          <a:p>
            <a:r>
              <a:rPr lang="en-GB" sz="4800" b="1" dirty="0">
                <a:solidFill>
                  <a:schemeClr val="bg1"/>
                </a:solidFill>
                <a:latin typeface="ONE YOU SANS" panose="00000500000000000000" pitchFamily="50" charset="0"/>
              </a:rPr>
              <a:t>There are times where it will be </a:t>
            </a:r>
            <a:r>
              <a:rPr lang="en-GB" sz="4800" b="1" u="sng" dirty="0">
                <a:solidFill>
                  <a:srgbClr val="FFD70A"/>
                </a:solidFill>
                <a:latin typeface="ONE YOU SCRIPT Bold" panose="00000800000000000000" pitchFamily="50" charset="0"/>
              </a:rPr>
              <a:t>great,</a:t>
            </a:r>
            <a:r>
              <a:rPr lang="en-GB" sz="4800" dirty="0">
                <a:solidFill>
                  <a:srgbClr val="FFD70A"/>
                </a:solidFill>
                <a:latin typeface="ONE YOU SCRIPT Bold" panose="00000800000000000000" pitchFamily="50" charset="0"/>
              </a:rPr>
              <a:t> </a:t>
            </a:r>
            <a:r>
              <a:rPr lang="en-GB" sz="4800" b="1" dirty="0">
                <a:solidFill>
                  <a:schemeClr val="bg1"/>
                </a:solidFill>
                <a:latin typeface="ONE YOU SANS" panose="00000500000000000000" pitchFamily="50" charset="0"/>
              </a:rPr>
              <a:t>and times where it will be </a:t>
            </a:r>
            <a:r>
              <a:rPr lang="en-GB" sz="4800" b="1" u="sng" dirty="0">
                <a:solidFill>
                  <a:srgbClr val="FFD70A"/>
                </a:solidFill>
                <a:latin typeface="ONE YOU SCRIPT Bold" panose="00000800000000000000" pitchFamily="50" charset="0"/>
              </a:rPr>
              <a:t>poor</a:t>
            </a:r>
          </a:p>
        </p:txBody>
      </p:sp>
    </p:spTree>
    <p:extLst>
      <p:ext uri="{BB962C8B-B14F-4D97-AF65-F5344CB8AC3E}">
        <p14:creationId xmlns:p14="http://schemas.microsoft.com/office/powerpoint/2010/main" val="127887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E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dirty="0">
                <a:solidFill>
                  <a:schemeClr val="bg1"/>
                </a:solidFill>
                <a:latin typeface="ONE YOU SANS" panose="00000500000000000000" pitchFamily="50" charset="0"/>
              </a:rPr>
              <a:t>What impacts our </a:t>
            </a:r>
            <a:r>
              <a:rPr lang="en-GB" sz="4200" b="1" u="sng" dirty="0">
                <a:solidFill>
                  <a:srgbClr val="FFD70A"/>
                </a:solidFill>
                <a:latin typeface="ONE YOU SCRIPT Bold" panose="00000800000000000000" pitchFamily="50" charset="0"/>
              </a:rPr>
              <a:t>mental wellbeing?</a:t>
            </a:r>
            <a:endParaRPr lang="en-GB" sz="4200" dirty="0"/>
          </a:p>
        </p:txBody>
      </p:sp>
      <p:sp>
        <p:nvSpPr>
          <p:cNvPr id="3" name="Content Placeholder 2"/>
          <p:cNvSpPr>
            <a:spLocks noGrp="1"/>
          </p:cNvSpPr>
          <p:nvPr>
            <p:ph idx="1"/>
          </p:nvPr>
        </p:nvSpPr>
        <p:spPr>
          <a:xfrm>
            <a:off x="838200" y="1825625"/>
            <a:ext cx="4983480" cy="4351338"/>
          </a:xfrm>
        </p:spPr>
        <p:txBody>
          <a:bodyPr>
            <a:normAutofit/>
          </a:bodyPr>
          <a:lstStyle/>
          <a:p>
            <a:r>
              <a:rPr lang="en-GB" sz="2400" b="1" dirty="0">
                <a:latin typeface="Arial" panose="020B0604020202020204" pitchFamily="34" charset="0"/>
                <a:cs typeface="Arial" panose="020B0604020202020204" pitchFamily="34" charset="0"/>
              </a:rPr>
              <a:t>Stress / Worry</a:t>
            </a:r>
          </a:p>
          <a:p>
            <a:r>
              <a:rPr lang="en-GB" sz="2400" b="1" dirty="0">
                <a:latin typeface="Arial" panose="020B0604020202020204" pitchFamily="34" charset="0"/>
                <a:cs typeface="Arial" panose="020B0604020202020204" pitchFamily="34" charset="0"/>
              </a:rPr>
              <a:t>Relationships / Isolation</a:t>
            </a:r>
          </a:p>
          <a:p>
            <a:r>
              <a:rPr lang="en-GB" sz="2400" b="1" dirty="0">
                <a:latin typeface="Arial" panose="020B0604020202020204" pitchFamily="34" charset="0"/>
                <a:cs typeface="Arial" panose="020B0604020202020204" pitchFamily="34" charset="0"/>
              </a:rPr>
              <a:t>Money &amp; Work</a:t>
            </a:r>
          </a:p>
          <a:p>
            <a:r>
              <a:rPr lang="en-GB" sz="2400" b="1" dirty="0">
                <a:latin typeface="Arial" panose="020B0604020202020204" pitchFamily="34" charset="0"/>
                <a:cs typeface="Arial" panose="020B0604020202020204" pitchFamily="34" charset="0"/>
              </a:rPr>
              <a:t>Bereavement</a:t>
            </a:r>
          </a:p>
          <a:p>
            <a:r>
              <a:rPr lang="en-GB" sz="2400" b="1" dirty="0">
                <a:latin typeface="Arial" panose="020B0604020202020204" pitchFamily="34" charset="0"/>
                <a:cs typeface="Arial" panose="020B0604020202020204" pitchFamily="34" charset="0"/>
              </a:rPr>
              <a:t>Change</a:t>
            </a:r>
          </a:p>
          <a:p>
            <a:r>
              <a:rPr lang="en-GB" sz="2400" b="1" dirty="0">
                <a:latin typeface="Arial" panose="020B0604020202020204" pitchFamily="34" charset="0"/>
                <a:cs typeface="Arial" panose="020B0604020202020204" pitchFamily="34" charset="0"/>
              </a:rPr>
              <a:t>Fatigue</a:t>
            </a:r>
          </a:p>
          <a:p>
            <a:r>
              <a:rPr lang="en-GB" sz="2400" b="1" dirty="0">
                <a:latin typeface="Arial" panose="020B0604020202020204" pitchFamily="34" charset="0"/>
                <a:cs typeface="Arial" panose="020B0604020202020204" pitchFamily="34" charset="0"/>
              </a:rPr>
              <a:t>Housing</a:t>
            </a:r>
          </a:p>
          <a:p>
            <a:r>
              <a:rPr lang="en-GB" sz="2400" b="1" dirty="0">
                <a:latin typeface="Arial" panose="020B0604020202020204" pitchFamily="34" charset="0"/>
                <a:cs typeface="Arial" panose="020B0604020202020204" pitchFamily="34" charset="0"/>
              </a:rPr>
              <a:t>Lifestyle choices</a:t>
            </a:r>
          </a:p>
          <a:p>
            <a:r>
              <a:rPr lang="en-GB" sz="2400" b="1" dirty="0">
                <a:latin typeface="Arial" panose="020B0604020202020204" pitchFamily="34" charset="0"/>
                <a:cs typeface="Arial" panose="020B0604020202020204" pitchFamily="34" charset="0"/>
              </a:rPr>
              <a:t>Health</a:t>
            </a:r>
          </a:p>
          <a:p>
            <a:endParaRPr lang="en-GB" sz="2400"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6096000" y="1825625"/>
            <a:ext cx="49834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Arial" panose="020B0604020202020204" pitchFamily="34" charset="0"/>
                <a:cs typeface="Arial" panose="020B0604020202020204" pitchFamily="34" charset="0"/>
              </a:rPr>
              <a:t>2020 has been a very </a:t>
            </a:r>
            <a:r>
              <a:rPr lang="en-GB" sz="2400" b="1" u="sng" dirty="0">
                <a:latin typeface="Arial" panose="020B0604020202020204" pitchFamily="34" charset="0"/>
                <a:cs typeface="Arial" panose="020B0604020202020204" pitchFamily="34" charset="0"/>
              </a:rPr>
              <a:t>challenging</a:t>
            </a:r>
            <a:r>
              <a:rPr lang="en-GB" sz="2400" b="1" dirty="0">
                <a:latin typeface="Arial" panose="020B0604020202020204" pitchFamily="34" charset="0"/>
                <a:cs typeface="Arial" panose="020B0604020202020204" pitchFamily="34" charset="0"/>
              </a:rPr>
              <a:t> year. How many of the items on the right do you recognise that you have experienced in 2020? </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If left unchecked, a poor mental wellbeing can have long-term implications on our mental health. </a:t>
            </a:r>
          </a:p>
          <a:p>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79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E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dirty="0">
                <a:solidFill>
                  <a:schemeClr val="bg1"/>
                </a:solidFill>
                <a:latin typeface="ONE YOU SANS" panose="00000500000000000000" pitchFamily="50" charset="0"/>
              </a:rPr>
              <a:t>What Can I do to improve my </a:t>
            </a:r>
            <a:r>
              <a:rPr lang="en-GB" sz="4200" b="1" u="sng" dirty="0">
                <a:solidFill>
                  <a:srgbClr val="FFD70A"/>
                </a:solidFill>
                <a:latin typeface="ONE YOU SCRIPT Bold" panose="00000800000000000000" pitchFamily="50" charset="0"/>
              </a:rPr>
              <a:t>mental wellbeing?</a:t>
            </a:r>
            <a:endParaRPr lang="en-GB" sz="4200" dirty="0"/>
          </a:p>
        </p:txBody>
      </p:sp>
      <p:sp>
        <p:nvSpPr>
          <p:cNvPr id="5" name="AutoShape 4" descr="5 Ways to Wellbeing - Wellbeing Info"/>
          <p:cNvSpPr>
            <a:spLocks noChangeAspect="1" noChangeArrowheads="1"/>
          </p:cNvSpPr>
          <p:nvPr/>
        </p:nvSpPr>
        <p:spPr bwMode="auto">
          <a:xfrm>
            <a:off x="155574" y="-4296741"/>
            <a:ext cx="4457065" cy="44570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67" y="2164080"/>
            <a:ext cx="11008359" cy="3576320"/>
          </a:xfrm>
          <a:prstGeom prst="rect">
            <a:avLst/>
          </a:prstGeom>
        </p:spPr>
      </p:pic>
      <p:sp>
        <p:nvSpPr>
          <p:cNvPr id="7" name="TextBox 6"/>
          <p:cNvSpPr txBox="1"/>
          <p:nvPr/>
        </p:nvSpPr>
        <p:spPr>
          <a:xfrm>
            <a:off x="497238" y="5966847"/>
            <a:ext cx="9840132" cy="646331"/>
          </a:xfrm>
          <a:prstGeom prst="rect">
            <a:avLst/>
          </a:prstGeom>
          <a:noFill/>
        </p:spPr>
        <p:txBody>
          <a:bodyPr wrap="square" rtlCol="0">
            <a:spAutoFit/>
          </a:bodyPr>
          <a:lstStyle/>
          <a:p>
            <a:r>
              <a:rPr lang="en-GB" baseline="0" dirty="0">
                <a:hlinkClick r:id="rId4"/>
              </a:rPr>
              <a:t>https://www.nhs.uk/conditions/stress-anxiety-depression/improve-mental-wellbeing/</a:t>
            </a:r>
            <a:r>
              <a:rPr lang="en-GB" baseline="0" dirty="0"/>
              <a:t> </a:t>
            </a:r>
            <a:endParaRPr lang="en-GB" dirty="0"/>
          </a:p>
          <a:p>
            <a:endParaRPr lang="en-GB" baseline="0" dirty="0"/>
          </a:p>
        </p:txBody>
      </p:sp>
    </p:spTree>
    <p:extLst>
      <p:ext uri="{BB962C8B-B14F-4D97-AF65-F5344CB8AC3E}">
        <p14:creationId xmlns:p14="http://schemas.microsoft.com/office/powerpoint/2010/main" val="249867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E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dirty="0">
                <a:solidFill>
                  <a:schemeClr val="bg1"/>
                </a:solidFill>
                <a:latin typeface="ONE YOU SANS" panose="00000500000000000000" pitchFamily="50" charset="0"/>
              </a:rPr>
              <a:t>What Can I do to improve my </a:t>
            </a:r>
            <a:r>
              <a:rPr lang="en-GB" sz="4200" b="1" u="sng" dirty="0">
                <a:solidFill>
                  <a:srgbClr val="FFD70A"/>
                </a:solidFill>
                <a:latin typeface="ONE YOU SCRIPT Bold" panose="00000800000000000000" pitchFamily="50" charset="0"/>
              </a:rPr>
              <a:t>mental wellbeing?</a:t>
            </a:r>
            <a:endParaRPr lang="en-GB" sz="4200" dirty="0"/>
          </a:p>
        </p:txBody>
      </p:sp>
      <p:sp>
        <p:nvSpPr>
          <p:cNvPr id="5" name="AutoShape 4" descr="5 Ways to Wellbeing - Wellbeing Info"/>
          <p:cNvSpPr>
            <a:spLocks noChangeAspect="1" noChangeArrowheads="1"/>
          </p:cNvSpPr>
          <p:nvPr/>
        </p:nvSpPr>
        <p:spPr bwMode="auto">
          <a:xfrm>
            <a:off x="155574" y="-4296741"/>
            <a:ext cx="4457065" cy="44570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597977" y="5943599"/>
            <a:ext cx="9840132" cy="646331"/>
          </a:xfrm>
          <a:prstGeom prst="rect">
            <a:avLst/>
          </a:prstGeom>
          <a:noFill/>
        </p:spPr>
        <p:txBody>
          <a:bodyPr wrap="square" rtlCol="0">
            <a:spAutoFit/>
          </a:bodyPr>
          <a:lstStyle/>
          <a:p>
            <a:r>
              <a:rPr lang="en-GB" baseline="0" dirty="0"/>
              <a:t> </a:t>
            </a:r>
            <a:endParaRPr lang="en-GB" dirty="0"/>
          </a:p>
          <a:p>
            <a:endParaRPr lang="en-GB" baseline="0" dirty="0"/>
          </a:p>
        </p:txBody>
      </p:sp>
      <p:pic>
        <p:nvPicPr>
          <p:cNvPr id="4" name="Picture 3"/>
          <p:cNvPicPr>
            <a:picLocks noChangeAspect="1"/>
          </p:cNvPicPr>
          <p:nvPr/>
        </p:nvPicPr>
        <p:blipFill rotWithShape="1">
          <a:blip r:embed="rId3"/>
          <a:srcRect l="40272" t="36955" r="1229" b="38729"/>
          <a:stretch/>
        </p:blipFill>
        <p:spPr>
          <a:xfrm>
            <a:off x="838200" y="1803385"/>
            <a:ext cx="9754892" cy="1371001"/>
          </a:xfrm>
          <a:prstGeom prst="rect">
            <a:avLst/>
          </a:prstGeom>
        </p:spPr>
      </p:pic>
      <p:sp>
        <p:nvSpPr>
          <p:cNvPr id="8" name="Rectangle 7"/>
          <p:cNvSpPr/>
          <p:nvPr/>
        </p:nvSpPr>
        <p:spPr>
          <a:xfrm>
            <a:off x="838199" y="3308456"/>
            <a:ext cx="6453753" cy="369332"/>
          </a:xfrm>
          <a:prstGeom prst="rect">
            <a:avLst/>
          </a:prstGeom>
        </p:spPr>
        <p:txBody>
          <a:bodyPr wrap="square">
            <a:spAutoFit/>
          </a:bodyPr>
          <a:lstStyle/>
          <a:p>
            <a:r>
              <a:rPr lang="en-GB" dirty="0">
                <a:hlinkClick r:id="rId4"/>
              </a:rPr>
              <a:t>https://www.nhs.uk/oneyou/every-mind-matters/coronavirus/</a:t>
            </a:r>
            <a:r>
              <a:rPr lang="en-GB" dirty="0"/>
              <a:t> </a:t>
            </a:r>
          </a:p>
        </p:txBody>
      </p:sp>
      <p:pic>
        <p:nvPicPr>
          <p:cNvPr id="9" name="Picture 8"/>
          <p:cNvPicPr>
            <a:picLocks noChangeAspect="1"/>
          </p:cNvPicPr>
          <p:nvPr/>
        </p:nvPicPr>
        <p:blipFill rotWithShape="1">
          <a:blip r:embed="rId5"/>
          <a:srcRect l="57840" t="14246" r="18515" b="6879"/>
          <a:stretch/>
        </p:blipFill>
        <p:spPr>
          <a:xfrm>
            <a:off x="838199" y="3898117"/>
            <a:ext cx="2149360" cy="2424386"/>
          </a:xfrm>
          <a:prstGeom prst="rect">
            <a:avLst/>
          </a:prstGeom>
        </p:spPr>
      </p:pic>
      <p:sp>
        <p:nvSpPr>
          <p:cNvPr id="10" name="Rectangle 9"/>
          <p:cNvSpPr/>
          <p:nvPr/>
        </p:nvSpPr>
        <p:spPr>
          <a:xfrm>
            <a:off x="3063498" y="4925644"/>
            <a:ext cx="7653580" cy="369332"/>
          </a:xfrm>
          <a:prstGeom prst="rect">
            <a:avLst/>
          </a:prstGeom>
        </p:spPr>
        <p:txBody>
          <a:bodyPr wrap="square">
            <a:spAutoFit/>
          </a:bodyPr>
          <a:lstStyle/>
          <a:p>
            <a:r>
              <a:rPr lang="en-GB" dirty="0">
                <a:hlinkClick r:id="rId6"/>
              </a:rPr>
              <a:t>https://www.nhs.uk/oneyou/every-mind-matters/your-mind-plan-quiz/</a:t>
            </a:r>
            <a:r>
              <a:rPr lang="en-GB" dirty="0"/>
              <a:t> </a:t>
            </a:r>
          </a:p>
        </p:txBody>
      </p:sp>
    </p:spTree>
    <p:extLst>
      <p:ext uri="{BB962C8B-B14F-4D97-AF65-F5344CB8AC3E}">
        <p14:creationId xmlns:p14="http://schemas.microsoft.com/office/powerpoint/2010/main" val="335167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E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latin typeface="ONE YOU SANS" panose="00000500000000000000" pitchFamily="50" charset="0"/>
              </a:rPr>
              <a:t>Who Can help </a:t>
            </a:r>
            <a:r>
              <a:rPr lang="en-GB" b="1" u="sng" dirty="0">
                <a:solidFill>
                  <a:srgbClr val="FFD70A"/>
                </a:solidFill>
                <a:latin typeface="ONE YOU SCRIPT Bold" panose="00000800000000000000" pitchFamily="50" charset="0"/>
              </a:rPr>
              <a:t>me?</a:t>
            </a:r>
            <a:endParaRPr lang="en-GB" dirty="0"/>
          </a:p>
        </p:txBody>
      </p:sp>
      <p:sp>
        <p:nvSpPr>
          <p:cNvPr id="3" name="Content Placeholder 2"/>
          <p:cNvSpPr>
            <a:spLocks noGrp="1"/>
          </p:cNvSpPr>
          <p:nvPr>
            <p:ph idx="1"/>
          </p:nvPr>
        </p:nvSpPr>
        <p:spPr>
          <a:xfrm>
            <a:off x="787400" y="1637396"/>
            <a:ext cx="7747000" cy="4351338"/>
          </a:xfrm>
        </p:spPr>
        <p:txBody>
          <a:bodyPr>
            <a:normAutofit fontScale="85000" lnSpcReduction="20000"/>
          </a:bodyPr>
          <a:lstStyle/>
          <a:p>
            <a:pPr marL="0" indent="0">
              <a:buNone/>
            </a:pPr>
            <a:r>
              <a:rPr lang="en-GB" dirty="0"/>
              <a:t>Life can get really tough sometimes, but talking can help. Trained counsellors are available </a:t>
            </a:r>
            <a:r>
              <a:rPr lang="en-GB" b="1" dirty="0"/>
              <a:t>24/7</a:t>
            </a:r>
            <a:r>
              <a:rPr lang="en-GB" dirty="0"/>
              <a:t> and can provide </a:t>
            </a:r>
            <a:r>
              <a:rPr lang="en-GB" b="1" dirty="0"/>
              <a:t>FREE</a:t>
            </a:r>
            <a:r>
              <a:rPr lang="en-GB" dirty="0"/>
              <a:t> support with: </a:t>
            </a:r>
          </a:p>
          <a:p>
            <a:r>
              <a:rPr lang="en-GB" dirty="0"/>
              <a:t>Anxiety</a:t>
            </a:r>
          </a:p>
          <a:p>
            <a:r>
              <a:rPr lang="en-GB" dirty="0"/>
              <a:t>Depression</a:t>
            </a:r>
          </a:p>
          <a:p>
            <a:r>
              <a:rPr lang="en-GB" dirty="0"/>
              <a:t>Low self-esteem </a:t>
            </a:r>
          </a:p>
          <a:p>
            <a:r>
              <a:rPr lang="en-GB" dirty="0"/>
              <a:t>Money worries</a:t>
            </a:r>
          </a:p>
          <a:p>
            <a:r>
              <a:rPr lang="en-GB" dirty="0"/>
              <a:t>Relationship troubles</a:t>
            </a:r>
          </a:p>
          <a:p>
            <a:r>
              <a:rPr lang="en-GB" dirty="0"/>
              <a:t>Stress</a:t>
            </a:r>
          </a:p>
          <a:p>
            <a:r>
              <a:rPr lang="en-GB" dirty="0"/>
              <a:t>Suicidal thoughts</a:t>
            </a:r>
          </a:p>
          <a:p>
            <a:pPr marL="0" indent="0">
              <a:buNone/>
            </a:pPr>
            <a:r>
              <a:rPr lang="en-GB" dirty="0"/>
              <a:t>You don’t have to struggle in silence, text the work </a:t>
            </a:r>
            <a:r>
              <a:rPr lang="en-GB" b="1" dirty="0"/>
              <a:t>Kent </a:t>
            </a:r>
            <a:r>
              <a:rPr lang="en-GB" dirty="0"/>
              <a:t>to 85258 or call 0800 107 0160</a:t>
            </a:r>
            <a:endParaRPr lang="en-GB" b="1" dirty="0"/>
          </a:p>
          <a:p>
            <a:endParaRPr lang="en-GB" dirty="0"/>
          </a:p>
        </p:txBody>
      </p:sp>
      <p:pic>
        <p:nvPicPr>
          <p:cNvPr id="5" name="Picture 4"/>
          <p:cNvPicPr>
            <a:picLocks noChangeAspect="1"/>
          </p:cNvPicPr>
          <p:nvPr/>
        </p:nvPicPr>
        <p:blipFill rotWithShape="1">
          <a:blip r:embed="rId2"/>
          <a:srcRect l="30307" t="43662" r="60643" b="13243"/>
          <a:stretch/>
        </p:blipFill>
        <p:spPr>
          <a:xfrm>
            <a:off x="8730343" y="1284514"/>
            <a:ext cx="3461657" cy="5573486"/>
          </a:xfrm>
          <a:prstGeom prst="rect">
            <a:avLst/>
          </a:prstGeom>
        </p:spPr>
      </p:pic>
      <p:sp>
        <p:nvSpPr>
          <p:cNvPr id="6" name="Rectangle 5"/>
          <p:cNvSpPr/>
          <p:nvPr/>
        </p:nvSpPr>
        <p:spPr>
          <a:xfrm>
            <a:off x="838200" y="5988734"/>
            <a:ext cx="7645400" cy="369332"/>
          </a:xfrm>
          <a:prstGeom prst="rect">
            <a:avLst/>
          </a:prstGeom>
        </p:spPr>
        <p:txBody>
          <a:bodyPr wrap="square">
            <a:spAutoFit/>
          </a:bodyPr>
          <a:lstStyle/>
          <a:p>
            <a:r>
              <a:rPr lang="en-GB" dirty="0">
                <a:hlinkClick r:id="rId3"/>
              </a:rPr>
              <a:t>https://www.kent.gov.uk/social-care-and-health/health/release-the-pressure</a:t>
            </a:r>
            <a:r>
              <a:rPr lang="en-GB" dirty="0"/>
              <a:t> </a:t>
            </a:r>
          </a:p>
        </p:txBody>
      </p:sp>
    </p:spTree>
    <p:extLst>
      <p:ext uri="{BB962C8B-B14F-4D97-AF65-F5344CB8AC3E}">
        <p14:creationId xmlns:p14="http://schemas.microsoft.com/office/powerpoint/2010/main" val="5412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E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latin typeface="ONE YOU SANS" panose="00000500000000000000" pitchFamily="50" charset="0"/>
              </a:rPr>
              <a:t>Who Can help </a:t>
            </a:r>
            <a:r>
              <a:rPr lang="en-GB" b="1" u="sng" dirty="0">
                <a:solidFill>
                  <a:srgbClr val="FFD70A"/>
                </a:solidFill>
                <a:latin typeface="ONE YOU SCRIPT Bold" panose="00000800000000000000" pitchFamily="50" charset="0"/>
              </a:rPr>
              <a:t>me?</a:t>
            </a:r>
            <a:endParaRPr lang="en-GB" dirty="0"/>
          </a:p>
        </p:txBody>
      </p:sp>
      <p:sp>
        <p:nvSpPr>
          <p:cNvPr id="3" name="Content Placeholder 2"/>
          <p:cNvSpPr>
            <a:spLocks noGrp="1"/>
          </p:cNvSpPr>
          <p:nvPr>
            <p:ph idx="1"/>
          </p:nvPr>
        </p:nvSpPr>
        <p:spPr>
          <a:xfrm>
            <a:off x="838200" y="1690688"/>
            <a:ext cx="9179560" cy="2387600"/>
          </a:xfrm>
        </p:spPr>
        <p:txBody>
          <a:bodyPr>
            <a:normAutofit/>
          </a:bodyPr>
          <a:lstStyle/>
          <a:p>
            <a:pPr marL="0" indent="0">
              <a:buNone/>
            </a:pPr>
            <a:r>
              <a:rPr lang="en-GB" dirty="0"/>
              <a:t>Maybe you’re not feeling too comfortable talking to someone over the phone. </a:t>
            </a:r>
          </a:p>
          <a:p>
            <a:pPr marL="0" indent="0">
              <a:buNone/>
            </a:pPr>
            <a:r>
              <a:rPr lang="en-GB" b="1" dirty="0"/>
              <a:t>There is also a </a:t>
            </a:r>
            <a:r>
              <a:rPr lang="en-GB" b="1" dirty="0" err="1"/>
              <a:t>webchat</a:t>
            </a:r>
            <a:r>
              <a:rPr lang="en-GB" b="1" dirty="0"/>
              <a:t> service available on the Mental Health Matters website; </a:t>
            </a:r>
          </a:p>
          <a:p>
            <a:pPr marL="0" indent="0">
              <a:buNone/>
            </a:pPr>
            <a:r>
              <a:rPr lang="en-GB" b="1" dirty="0">
                <a:hlinkClick r:id="rId2"/>
              </a:rPr>
              <a:t>https://www.mhm.org.uk/helpline-webchat</a:t>
            </a:r>
            <a:r>
              <a:rPr lang="en-GB" b="1" dirty="0"/>
              <a:t> </a:t>
            </a:r>
          </a:p>
          <a:p>
            <a:endParaRPr lang="en-GB" dirty="0"/>
          </a:p>
        </p:txBody>
      </p:sp>
      <p:pic>
        <p:nvPicPr>
          <p:cNvPr id="4" name="Picture 3"/>
          <p:cNvPicPr>
            <a:picLocks noChangeAspect="1"/>
          </p:cNvPicPr>
          <p:nvPr/>
        </p:nvPicPr>
        <p:blipFill rotWithShape="1">
          <a:blip r:embed="rId3"/>
          <a:srcRect l="42501" t="22347" r="43466" b="60992"/>
          <a:stretch/>
        </p:blipFill>
        <p:spPr>
          <a:xfrm>
            <a:off x="960120" y="4313314"/>
            <a:ext cx="3799840" cy="1525352"/>
          </a:xfrm>
          <a:prstGeom prst="rect">
            <a:avLst/>
          </a:prstGeom>
        </p:spPr>
      </p:pic>
      <p:pic>
        <p:nvPicPr>
          <p:cNvPr id="7" name="Picture 6"/>
          <p:cNvPicPr>
            <a:picLocks noChangeAspect="1"/>
          </p:cNvPicPr>
          <p:nvPr/>
        </p:nvPicPr>
        <p:blipFill rotWithShape="1">
          <a:blip r:embed="rId4"/>
          <a:srcRect l="43100" t="30431" r="47234" b="43937"/>
          <a:stretch/>
        </p:blipFill>
        <p:spPr>
          <a:xfrm>
            <a:off x="9625038" y="2509520"/>
            <a:ext cx="1881162" cy="1686560"/>
          </a:xfrm>
          <a:prstGeom prst="rect">
            <a:avLst/>
          </a:prstGeom>
        </p:spPr>
      </p:pic>
    </p:spTree>
    <p:extLst>
      <p:ext uri="{BB962C8B-B14F-4D97-AF65-F5344CB8AC3E}">
        <p14:creationId xmlns:p14="http://schemas.microsoft.com/office/powerpoint/2010/main" val="236614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E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latin typeface="ONE YOU SANS" panose="00000500000000000000" pitchFamily="50" charset="0"/>
              </a:rPr>
              <a:t>Who Can help </a:t>
            </a:r>
            <a:r>
              <a:rPr lang="en-GB" b="1" u="sng" dirty="0">
                <a:solidFill>
                  <a:srgbClr val="FFD70A"/>
                </a:solidFill>
                <a:latin typeface="ONE YOU SCRIPT Bold" panose="00000800000000000000" pitchFamily="50" charset="0"/>
              </a:rPr>
              <a:t>me?</a:t>
            </a:r>
            <a:endParaRPr lang="en-GB" dirty="0"/>
          </a:p>
        </p:txBody>
      </p:sp>
      <p:sp>
        <p:nvSpPr>
          <p:cNvPr id="3" name="Content Placeholder 2"/>
          <p:cNvSpPr>
            <a:spLocks noGrp="1"/>
          </p:cNvSpPr>
          <p:nvPr>
            <p:ph idx="1"/>
          </p:nvPr>
        </p:nvSpPr>
        <p:spPr>
          <a:xfrm>
            <a:off x="838200" y="1615884"/>
            <a:ext cx="10815320" cy="4520756"/>
          </a:xfrm>
        </p:spPr>
        <p:txBody>
          <a:bodyPr>
            <a:normAutofit fontScale="92500" lnSpcReduction="10000"/>
          </a:bodyPr>
          <a:lstStyle/>
          <a:p>
            <a:pPr marL="0" indent="0">
              <a:buNone/>
            </a:pPr>
            <a:r>
              <a:rPr lang="en-GB" dirty="0"/>
              <a:t>Live Well Kent provides a wealth of support on all things surrounding mental health and wellbeing. Keeping active and healthy, meeting people, everyday life and training/work. They can also connect you to a range of local services, including: </a:t>
            </a:r>
          </a:p>
          <a:p>
            <a:r>
              <a:rPr lang="en-GB" dirty="0"/>
              <a:t>Talking Therapies</a:t>
            </a:r>
          </a:p>
          <a:p>
            <a:r>
              <a:rPr lang="en-GB" dirty="0"/>
              <a:t>Life Skills Courses</a:t>
            </a:r>
          </a:p>
          <a:p>
            <a:r>
              <a:rPr lang="en-GB" dirty="0"/>
              <a:t>Group Activities</a:t>
            </a:r>
          </a:p>
          <a:p>
            <a:r>
              <a:rPr lang="en-GB" dirty="0"/>
              <a:t>Support Groups</a:t>
            </a:r>
          </a:p>
          <a:p>
            <a:r>
              <a:rPr lang="en-GB" dirty="0"/>
              <a:t>Employment &amp; Volunteering</a:t>
            </a:r>
          </a:p>
          <a:p>
            <a:r>
              <a:rPr lang="en-GB" dirty="0"/>
              <a:t>Housing </a:t>
            </a:r>
          </a:p>
          <a:p>
            <a:pPr marL="0" indent="0">
              <a:buNone/>
            </a:pPr>
            <a:r>
              <a:rPr lang="en-GB" dirty="0"/>
              <a:t>Call 0800 567 7699 or email </a:t>
            </a:r>
            <a:r>
              <a:rPr lang="en-GB" dirty="0">
                <a:hlinkClick r:id="rId2"/>
              </a:rPr>
              <a:t>LiveWellKentReferral@shaw-trust.org.uk</a:t>
            </a:r>
            <a:r>
              <a:rPr lang="en-GB" dirty="0"/>
              <a:t> </a:t>
            </a:r>
          </a:p>
        </p:txBody>
      </p:sp>
      <p:pic>
        <p:nvPicPr>
          <p:cNvPr id="4" name="Picture 3"/>
          <p:cNvPicPr>
            <a:picLocks noChangeAspect="1"/>
          </p:cNvPicPr>
          <p:nvPr/>
        </p:nvPicPr>
        <p:blipFill rotWithShape="1">
          <a:blip r:embed="rId3"/>
          <a:srcRect l="42699" t="15743" r="40468" b="69174"/>
          <a:stretch/>
        </p:blipFill>
        <p:spPr>
          <a:xfrm>
            <a:off x="5908040" y="3148108"/>
            <a:ext cx="5053662" cy="1531111"/>
          </a:xfrm>
          <a:prstGeom prst="rect">
            <a:avLst/>
          </a:prstGeom>
        </p:spPr>
      </p:pic>
      <p:sp>
        <p:nvSpPr>
          <p:cNvPr id="6" name="Rectangle 5"/>
          <p:cNvSpPr/>
          <p:nvPr/>
        </p:nvSpPr>
        <p:spPr>
          <a:xfrm>
            <a:off x="838200" y="6136640"/>
            <a:ext cx="4333240" cy="461665"/>
          </a:xfrm>
          <a:prstGeom prst="rect">
            <a:avLst/>
          </a:prstGeom>
        </p:spPr>
        <p:txBody>
          <a:bodyPr wrap="square">
            <a:spAutoFit/>
          </a:bodyPr>
          <a:lstStyle/>
          <a:p>
            <a:r>
              <a:rPr lang="en-GB" sz="2400" dirty="0">
                <a:hlinkClick r:id="rId4"/>
              </a:rPr>
              <a:t>https://livewellkent.org.uk/</a:t>
            </a:r>
            <a:r>
              <a:rPr lang="en-GB" sz="2400" dirty="0"/>
              <a:t> </a:t>
            </a:r>
          </a:p>
        </p:txBody>
      </p:sp>
    </p:spTree>
    <p:extLst>
      <p:ext uri="{BB962C8B-B14F-4D97-AF65-F5344CB8AC3E}">
        <p14:creationId xmlns:p14="http://schemas.microsoft.com/office/powerpoint/2010/main" val="403114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E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dirty="0">
                <a:solidFill>
                  <a:schemeClr val="bg1"/>
                </a:solidFill>
                <a:latin typeface="ONE YOU SANS" panose="00000500000000000000" pitchFamily="50" charset="0"/>
              </a:rPr>
              <a:t>Lifestyle &amp; </a:t>
            </a:r>
            <a:r>
              <a:rPr lang="en-GB" sz="4200" b="1" u="sng" dirty="0">
                <a:solidFill>
                  <a:srgbClr val="FFD70A"/>
                </a:solidFill>
                <a:latin typeface="ONE YOU SCRIPT Bold" panose="00000800000000000000" pitchFamily="50" charset="0"/>
              </a:rPr>
              <a:t>mental wellbeing</a:t>
            </a:r>
            <a:endParaRPr lang="en-GB" sz="4200" dirty="0"/>
          </a:p>
        </p:txBody>
      </p:sp>
      <p:sp>
        <p:nvSpPr>
          <p:cNvPr id="3" name="Content Placeholder 2"/>
          <p:cNvSpPr>
            <a:spLocks noGrp="1"/>
          </p:cNvSpPr>
          <p:nvPr>
            <p:ph idx="1"/>
          </p:nvPr>
        </p:nvSpPr>
        <p:spPr>
          <a:xfrm>
            <a:off x="838200" y="1825625"/>
            <a:ext cx="10388600" cy="4351338"/>
          </a:xfrm>
        </p:spPr>
        <p:txBody>
          <a:bodyPr>
            <a:normAutofit lnSpcReduction="10000"/>
          </a:bodyPr>
          <a:lstStyle/>
          <a:p>
            <a:pPr marL="0" indent="0">
              <a:buNone/>
            </a:pPr>
            <a:r>
              <a:rPr lang="en-GB" sz="2400" b="1" dirty="0">
                <a:latin typeface="Arial" panose="020B0604020202020204" pitchFamily="34" charset="0"/>
                <a:cs typeface="Arial" panose="020B0604020202020204" pitchFamily="34" charset="0"/>
              </a:rPr>
              <a:t>Earlier in the presentation we talked about how lifestyle choice can have an impact on mental wellbeing, this includes: </a:t>
            </a:r>
          </a:p>
          <a:p>
            <a:r>
              <a:rPr lang="en-GB" sz="2400" b="1" dirty="0">
                <a:latin typeface="Arial" panose="020B0604020202020204" pitchFamily="34" charset="0"/>
                <a:cs typeface="Arial" panose="020B0604020202020204" pitchFamily="34" charset="0"/>
              </a:rPr>
              <a:t>Smoking</a:t>
            </a:r>
          </a:p>
          <a:p>
            <a:r>
              <a:rPr lang="en-GB" sz="2400" b="1" dirty="0">
                <a:latin typeface="Arial" panose="020B0604020202020204" pitchFamily="34" charset="0"/>
                <a:cs typeface="Arial" panose="020B0604020202020204" pitchFamily="34" charset="0"/>
              </a:rPr>
              <a:t>Alcohol Consumption</a:t>
            </a:r>
          </a:p>
          <a:p>
            <a:r>
              <a:rPr lang="en-GB" sz="2400" b="1" dirty="0">
                <a:latin typeface="Arial" panose="020B0604020202020204" pitchFamily="34" charset="0"/>
                <a:cs typeface="Arial" panose="020B0604020202020204" pitchFamily="34" charset="0"/>
              </a:rPr>
              <a:t>Physical Activity</a:t>
            </a:r>
          </a:p>
          <a:p>
            <a:r>
              <a:rPr lang="en-GB" sz="2400" b="1" dirty="0">
                <a:latin typeface="Arial" panose="020B0604020202020204" pitchFamily="34" charset="0"/>
                <a:cs typeface="Arial" panose="020B0604020202020204" pitchFamily="34" charset="0"/>
              </a:rPr>
              <a:t>Diet/Weight</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Around 40% of all deaths in England are related to our behaviour and the choices we make everyday. </a:t>
            </a:r>
          </a:p>
          <a:p>
            <a:pPr marL="0" indent="0">
              <a:buNone/>
            </a:pPr>
            <a:r>
              <a:rPr lang="en-GB" sz="2400" b="1" dirty="0">
                <a:latin typeface="Arial" panose="020B0604020202020204" pitchFamily="34" charset="0"/>
                <a:cs typeface="Arial" panose="020B0604020202020204" pitchFamily="34" charset="0"/>
              </a:rPr>
              <a:t>The most common and harmful diseases include; cancer, heart disease, stroke, respiratory and liver disease. </a:t>
            </a:r>
          </a:p>
          <a:p>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315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81F7BB11E59640ACE264E814D47B01" ma:contentTypeVersion="13" ma:contentTypeDescription="Create a new document." ma:contentTypeScope="" ma:versionID="4712b8fe45b41b46974709c2557724c8">
  <xsd:schema xmlns:xsd="http://www.w3.org/2001/XMLSchema" xmlns:xs="http://www.w3.org/2001/XMLSchema" xmlns:p="http://schemas.microsoft.com/office/2006/metadata/properties" xmlns:ns2="ee827da0-a10e-4a55-a291-03523988b496" xmlns:ns3="73cbfd43-f5c3-4c2d-870f-4a962cc8e3bb" targetNamespace="http://schemas.microsoft.com/office/2006/metadata/properties" ma:root="true" ma:fieldsID="9d2034961c67307f377fc556b7bb3ace" ns2:_="" ns3:_="">
    <xsd:import namespace="ee827da0-a10e-4a55-a291-03523988b496"/>
    <xsd:import namespace="73cbfd43-f5c3-4c2d-870f-4a962cc8e3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Crea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27da0-a10e-4a55-a291-03523988b4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Creator" ma:index="20" nillable="true" ma:displayName="Creator" ma:internalName="Creato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cbfd43-f5c3-4c2d-870f-4a962cc8e3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reator xmlns="ee827da0-a10e-4a55-a291-03523988b496" xsi:nil="true"/>
  </documentManagement>
</p:properties>
</file>

<file path=customXml/itemProps1.xml><?xml version="1.0" encoding="utf-8"?>
<ds:datastoreItem xmlns:ds="http://schemas.openxmlformats.org/officeDocument/2006/customXml" ds:itemID="{060DCA81-35E6-4CDE-8994-29D94E4F8665}">
  <ds:schemaRefs>
    <ds:schemaRef ds:uri="http://schemas.microsoft.com/sharepoint/v3/contenttype/forms"/>
  </ds:schemaRefs>
</ds:datastoreItem>
</file>

<file path=customXml/itemProps2.xml><?xml version="1.0" encoding="utf-8"?>
<ds:datastoreItem xmlns:ds="http://schemas.openxmlformats.org/officeDocument/2006/customXml" ds:itemID="{37E175BD-3CF2-4F39-B110-3225E355C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827da0-a10e-4a55-a291-03523988b496"/>
    <ds:schemaRef ds:uri="73cbfd43-f5c3-4c2d-870f-4a962cc8e3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C8BEC8-316B-4224-8653-8437ABE27817}">
  <ds:schemaRefs>
    <ds:schemaRef ds:uri="http://schemas.microsoft.com/office/2006/metadata/properties"/>
    <ds:schemaRef ds:uri="http://schemas.microsoft.com/office/infopath/2007/PartnerControls"/>
    <ds:schemaRef ds:uri="ee827da0-a10e-4a55-a291-03523988b496"/>
  </ds:schemaRefs>
</ds:datastoreItem>
</file>

<file path=docProps/app.xml><?xml version="1.0" encoding="utf-8"?>
<Properties xmlns="http://schemas.openxmlformats.org/officeDocument/2006/extended-properties" xmlns:vt="http://schemas.openxmlformats.org/officeDocument/2006/docPropsVTypes">
  <TotalTime>211</TotalTime>
  <Words>1092</Words>
  <Application>Microsoft Office PowerPoint</Application>
  <PresentationFormat>Widescreen</PresentationFormat>
  <Paragraphs>87</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ONE YOU SANS</vt:lpstr>
      <vt:lpstr>ONE YOU SCRIPT Bold</vt:lpstr>
      <vt:lpstr>Office Theme</vt:lpstr>
      <vt:lpstr>Lockdown isolation – how to maintain good mental health</vt:lpstr>
      <vt:lpstr>We all have mental health in the same way we all have physical health </vt:lpstr>
      <vt:lpstr>What impacts our mental wellbeing?</vt:lpstr>
      <vt:lpstr>What Can I do to improve my mental wellbeing?</vt:lpstr>
      <vt:lpstr>What Can I do to improve my mental wellbeing?</vt:lpstr>
      <vt:lpstr>Who Can help me?</vt:lpstr>
      <vt:lpstr>Who Can help me?</vt:lpstr>
      <vt:lpstr>Who Can help me?</vt:lpstr>
      <vt:lpstr>Lifestyle &amp; mental wellbeing</vt:lpstr>
      <vt:lpstr>Who Can help me?</vt:lpstr>
      <vt:lpstr>What Can I do to improve my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Lockdown isolation – how to maintain good mental health</dc:title>
  <dc:creator>Daniel McDermott</dc:creator>
  <cp:lastModifiedBy>Kathryn McKerlie</cp:lastModifiedBy>
  <cp:revision>15</cp:revision>
  <dcterms:created xsi:type="dcterms:W3CDTF">2020-11-23T14:36:24Z</dcterms:created>
  <dcterms:modified xsi:type="dcterms:W3CDTF">2020-11-27T14:09:42Z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0x010100F581F7BB11E59640ACE264E814D47B01</vt:lpwstr>
  </property>
</Properties>
</file>