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1" r:id="rId3"/>
  </p:sldMasterIdLst>
  <p:notesMasterIdLst>
    <p:notesMasterId r:id="rId20"/>
  </p:notesMasterIdLst>
  <p:sldIdLst>
    <p:sldId id="268" r:id="rId4"/>
    <p:sldId id="284" r:id="rId5"/>
    <p:sldId id="277" r:id="rId6"/>
    <p:sldId id="278" r:id="rId7"/>
    <p:sldId id="279" r:id="rId8"/>
    <p:sldId id="280" r:id="rId9"/>
    <p:sldId id="286" r:id="rId10"/>
    <p:sldId id="287" r:id="rId11"/>
    <p:sldId id="285" r:id="rId12"/>
    <p:sldId id="288" r:id="rId13"/>
    <p:sldId id="289" r:id="rId14"/>
    <p:sldId id="290" r:id="rId15"/>
    <p:sldId id="291" r:id="rId16"/>
    <p:sldId id="269" r:id="rId17"/>
    <p:sldId id="293" r:id="rId18"/>
    <p:sldId id="292" r:id="rId1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13996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55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941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9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41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55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145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23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50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0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89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13A3-B46D-09EB-755E-1B497117F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E2BCF-F892-2016-EACC-0177AB14A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5E3A-DD84-25FC-56C1-6DDC593E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A39D-98BA-46C5-AA2E-61503B6C2C6D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45956-2080-4324-D1BA-A814A0E9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0E3D2-4014-D06C-7C89-19EC601C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1997-570D-4107-A6B3-C0F9D3B85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961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4850-3431-A2D7-CD99-12A0937D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8A78-4FA1-0805-BD96-8081D5B18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CA913-CC9B-63FF-0570-1996B49E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A39D-98BA-46C5-AA2E-61503B6C2C6D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0FE89-4D09-940D-762E-C5E9C8E48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8EF44-2F2A-1AD3-9F29-EC367B10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1997-570D-4107-A6B3-C0F9D3B85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961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7160-63B4-D604-19A3-92A01ADE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AF2D0-39C4-CCA7-8440-C9B359338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CA92A-418A-0A18-BBCD-01A113BF9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A39D-98BA-46C5-AA2E-61503B6C2C6D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58A2C-5081-2172-ADDA-D3B296058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DDE97-71E5-D2C7-18AF-12FF86C0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1997-570D-4107-A6B3-C0F9D3B85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505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8AC8-BC16-2831-EDED-8A7A98FB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D0F2-5659-9E3B-F6F9-891206D06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57658-0BBC-0025-C793-1D2FEF194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E69D2-7738-9B02-0348-8C4F98C3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A39D-98BA-46C5-AA2E-61503B6C2C6D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81510-1E7B-E6D2-B376-03AC20E7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16B19-B368-8946-929E-A401DEBA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1997-570D-4107-A6B3-C0F9D3B85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18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2ABB-3A04-553A-331C-FA43B868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A1702-DC00-688E-08F2-3EF7A26B8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8A0BF-8161-7D22-D226-D0C7295F2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C8A7-68BE-16D8-F501-58BE37779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FEC70B-DB9D-B99B-8FDF-187F349D5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CA4989-6E14-65A6-C9DF-12FB55428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A39D-98BA-46C5-AA2E-61503B6C2C6D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79F91-B112-6E9C-7C00-7C5F06EC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D1273C-4214-EAE2-BADB-743F096D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1997-570D-4107-A6B3-C0F9D3B85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88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73D4-742B-C7F9-29C0-069CDAFB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CC0DA-BA27-F3F9-5EC5-F769F8B0F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A39D-98BA-46C5-AA2E-61503B6C2C6D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3CF92-0819-3EC6-DE70-01E17960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CDB20-B8D9-4B76-9007-91AFBCA0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1997-570D-4107-A6B3-C0F9D3B85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034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78F50-0ADB-87E3-F778-E365CD2E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A39D-98BA-46C5-AA2E-61503B6C2C6D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1B222-039C-17CD-F13F-590029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45F15-02DC-E957-1372-ECF95809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1997-570D-4107-A6B3-C0F9D3B85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05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ABC3-58EB-EF1E-23B2-DA085D36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11F59-F525-7FD8-0632-D2F8C6EAA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21B13-F54C-0042-0BA5-9DDFF118C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160A8-37A8-4ED0-E160-F860FD4B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A39D-98BA-46C5-AA2E-61503B6C2C6D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01C23-A7DB-E4FF-ACB7-2A30910E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13CA9-262E-D276-C447-B6C74366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1997-570D-4107-A6B3-C0F9D3B85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344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E161-068B-3017-7EA0-9347B7278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A1194-4EBB-CDC7-363F-0651FBEE8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53200-ABB3-4643-F95B-D0580FAA5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47178-BF80-9218-5AD5-626E49BC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A39D-98BA-46C5-AA2E-61503B6C2C6D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543E4-FEAE-4974-5A60-72590063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FDCA1-5953-31B5-3661-D5D5472D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1997-570D-4107-A6B3-C0F9D3B85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8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4000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0B45-A0F3-0EB2-ADC4-19C63FA2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6BC73-32B7-DFF4-45E9-0B7F5CE95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A4808-38F2-A49B-14D6-6C071282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A39D-98BA-46C5-AA2E-61503B6C2C6D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CAFA6-791D-C8FE-2ABE-8F68DBF8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AFAFD-A467-D0F5-FCFC-E8C84CDF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1997-570D-4107-A6B3-C0F9D3B85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31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3E10DD-0FD9-9CD0-A432-C209830FB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15B57-C4CB-91E3-2EEF-85B2916DD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2D3CA-1E68-24CF-F9F0-EF790E02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A39D-98BA-46C5-AA2E-61503B6C2C6D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2613B-1489-F2D0-8F3E-2B0AE302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C502B-579C-416E-D3D8-B674A303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1997-570D-4107-A6B3-C0F9D3B85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51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b="1"/>
            </a:lvl1pPr>
          </a:lstStyle>
          <a:p>
            <a:r>
              <a:t>Click to edit Master text styles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b="1"/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Click to edit Master title style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Click to edit Master title style</a:t>
            </a:r>
          </a:p>
        </p:txBody>
      </p:sp>
      <p:sp>
        <p:nvSpPr>
          <p:cNvPr id="85" name="Shape 85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 flipH="1">
            <a:off x="0" y="6165303"/>
            <a:ext cx="9144000" cy="83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668344" y="151954"/>
            <a:ext cx="1028701" cy="6858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66254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10847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108372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108372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108372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108372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108372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108372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108372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108372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108372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marR="0" indent="-342900" algn="l" defTabSz="457200" rtl="0" latinLnBrk="0">
        <a:lnSpc>
          <a:spcPct val="120000"/>
        </a:lnSpc>
        <a:spcBef>
          <a:spcPts val="500"/>
        </a:spcBef>
        <a:spcAft>
          <a:spcPts val="0"/>
        </a:spcAft>
        <a:buClr>
          <a:srgbClr val="10847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02128" marR="0" indent="-244928" algn="l" defTabSz="457200" rtl="0" latinLnBrk="0">
        <a:lnSpc>
          <a:spcPct val="120000"/>
        </a:lnSpc>
        <a:spcBef>
          <a:spcPts val="500"/>
        </a:spcBef>
        <a:spcAft>
          <a:spcPts val="0"/>
        </a:spcAft>
        <a:buClr>
          <a:srgbClr val="10847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143000" marR="0" indent="-228600" algn="l" defTabSz="457200" rtl="0" latinLnBrk="0">
        <a:lnSpc>
          <a:spcPct val="120000"/>
        </a:lnSpc>
        <a:spcBef>
          <a:spcPts val="500"/>
        </a:spcBef>
        <a:spcAft>
          <a:spcPts val="0"/>
        </a:spcAft>
        <a:buClr>
          <a:srgbClr val="10847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645920" marR="0" indent="-274320" algn="l" defTabSz="457200" rtl="0" latinLnBrk="0">
        <a:lnSpc>
          <a:spcPct val="120000"/>
        </a:lnSpc>
        <a:spcBef>
          <a:spcPts val="500"/>
        </a:spcBef>
        <a:spcAft>
          <a:spcPts val="0"/>
        </a:spcAft>
        <a:buClr>
          <a:srgbClr val="10847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03120" marR="0" indent="-274320" algn="l" defTabSz="457200" rtl="0" latinLnBrk="0">
        <a:lnSpc>
          <a:spcPct val="120000"/>
        </a:lnSpc>
        <a:spcBef>
          <a:spcPts val="500"/>
        </a:spcBef>
        <a:spcAft>
          <a:spcPts val="0"/>
        </a:spcAft>
        <a:buClr>
          <a:srgbClr val="108473"/>
        </a:buClr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560320" marR="0" indent="-274320" algn="l" defTabSz="457200" rtl="0" latinLnBrk="0">
        <a:lnSpc>
          <a:spcPct val="120000"/>
        </a:lnSpc>
        <a:spcBef>
          <a:spcPts val="500"/>
        </a:spcBef>
        <a:spcAft>
          <a:spcPts val="0"/>
        </a:spcAft>
        <a:buClr>
          <a:srgbClr val="10847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017520" marR="0" indent="-274320" algn="l" defTabSz="457200" rtl="0" latinLnBrk="0">
        <a:lnSpc>
          <a:spcPct val="120000"/>
        </a:lnSpc>
        <a:spcBef>
          <a:spcPts val="500"/>
        </a:spcBef>
        <a:spcAft>
          <a:spcPts val="0"/>
        </a:spcAft>
        <a:buClr>
          <a:srgbClr val="10847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474720" marR="0" indent="-274320" algn="l" defTabSz="457200" rtl="0" latinLnBrk="0">
        <a:lnSpc>
          <a:spcPct val="120000"/>
        </a:lnSpc>
        <a:spcBef>
          <a:spcPts val="500"/>
        </a:spcBef>
        <a:spcAft>
          <a:spcPts val="0"/>
        </a:spcAft>
        <a:buClr>
          <a:srgbClr val="10847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3931920" marR="0" indent="-274320" algn="l" defTabSz="457200" rtl="0" latinLnBrk="0">
        <a:lnSpc>
          <a:spcPct val="120000"/>
        </a:lnSpc>
        <a:spcBef>
          <a:spcPts val="500"/>
        </a:spcBef>
        <a:spcAft>
          <a:spcPts val="0"/>
        </a:spcAft>
        <a:buClr>
          <a:srgbClr val="10847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240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0BEE6-98CC-8F0B-F24F-926FC255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87D3F-8F1D-ACDD-87D5-8DA169144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50F1D-E5A3-A591-1E6B-0809E5471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1A39D-98BA-46C5-AA2E-61503B6C2C6D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65949-60D9-5B5F-1775-4F1F4D28B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D5B4-C5BF-2C61-CEBA-239F01FFF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41997-570D-4107-A6B3-C0F9D3B85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26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usiness.grants@sevenoaks.gov.uk" TargetMode="External"/><Relationship Id="rId2" Type="http://schemas.openxmlformats.org/officeDocument/2006/relationships/hyperlink" Target="https://www.sevenoaks.gov.uk/downloads/download/956/green_business_grant_guidance_2023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business@sevenoaks.gov.u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mily.haswell@sevenoaks.gov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usiness@sevenoaks.gov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launch-of-west-kent-business-tickets-621664514297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estkentbusiness.com/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sevenoaks.gov.uk/business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-114743" y="-1104"/>
            <a:ext cx="9294972" cy="6932705"/>
          </a:xfrm>
          <a:prstGeom prst="rect">
            <a:avLst/>
          </a:prstGeom>
          <a:solidFill>
            <a:srgbClr val="108372">
              <a:alpha val="63000"/>
            </a:srgbClr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5" name="Shape 115"/>
          <p:cNvSpPr/>
          <p:nvPr/>
        </p:nvSpPr>
        <p:spPr>
          <a:xfrm>
            <a:off x="-75487" y="20176"/>
            <a:ext cx="9144002" cy="6911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21600" y="8344"/>
                </a:moveTo>
                <a:lnTo>
                  <a:pt x="21600" y="8494"/>
                </a:lnTo>
                <a:lnTo>
                  <a:pt x="21594" y="8494"/>
                </a:lnTo>
                <a:close/>
                <a:moveTo>
                  <a:pt x="0" y="0"/>
                </a:moveTo>
                <a:lnTo>
                  <a:pt x="21600" y="0"/>
                </a:lnTo>
                <a:lnTo>
                  <a:pt x="21600" y="8344"/>
                </a:lnTo>
                <a:cubicBezTo>
                  <a:pt x="21600" y="6325"/>
                  <a:pt x="20372" y="4688"/>
                  <a:pt x="18858" y="4688"/>
                </a:cubicBezTo>
                <a:lnTo>
                  <a:pt x="18833" y="4690"/>
                </a:lnTo>
                <a:lnTo>
                  <a:pt x="18833" y="4688"/>
                </a:lnTo>
                <a:lnTo>
                  <a:pt x="0" y="468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6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53829" y="260647"/>
            <a:ext cx="1520994" cy="101399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>
            <a:spLocks noGrp="1"/>
          </p:cNvSpPr>
          <p:nvPr>
            <p:ph type="ctrTitle"/>
          </p:nvPr>
        </p:nvSpPr>
        <p:spPr>
          <a:xfrm>
            <a:off x="-1520890" y="309834"/>
            <a:ext cx="9064689" cy="96480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 sz="7200">
                <a:solidFill>
                  <a:srgbClr val="FFFFFF"/>
                </a:solidFill>
              </a:defRPr>
            </a:pPr>
            <a:r>
              <a:rPr lang="en-US" sz="4800" dirty="0" smtClean="0">
                <a:solidFill>
                  <a:srgbClr val="009999"/>
                </a:solidFill>
              </a:rPr>
              <a:t>Supporting Business 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endParaRPr sz="4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37" y="2474115"/>
            <a:ext cx="1964708" cy="1788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02" y="2474114"/>
            <a:ext cx="2268289" cy="1788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63872" y="2474115"/>
            <a:ext cx="2240772" cy="1788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87" y="2455480"/>
            <a:ext cx="2203397" cy="17859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47" y="4800682"/>
            <a:ext cx="4002194" cy="803061"/>
          </a:xfrm>
          <a:prstGeom prst="rect">
            <a:avLst/>
          </a:prstGeom>
        </p:spPr>
      </p:pic>
      <p:sp>
        <p:nvSpPr>
          <p:cNvPr id="15" name="Shape 117"/>
          <p:cNvSpPr txBox="1">
            <a:spLocks/>
          </p:cNvSpPr>
          <p:nvPr/>
        </p:nvSpPr>
        <p:spPr>
          <a:xfrm>
            <a:off x="809811" y="6310228"/>
            <a:ext cx="7541710" cy="471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08372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08372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08372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08372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08372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08372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08372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08372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08372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algn="ctr" hangingPunct="1">
              <a:defRPr sz="7200">
                <a:solidFill>
                  <a:srgbClr val="FFFFFF"/>
                </a:solidFill>
              </a:defRPr>
            </a:pPr>
            <a:r>
              <a:rPr lang="en-US" sz="2400" dirty="0" smtClean="0">
                <a:solidFill>
                  <a:srgbClr val="FFFFFF"/>
                </a:solidFill>
              </a:rPr>
              <a:t>Emily Haswell – Economic Development  </a:t>
            </a:r>
            <a:r>
              <a:rPr lang="en-US" sz="2800" dirty="0" smtClean="0">
                <a:solidFill>
                  <a:srgbClr val="FFFFFF"/>
                </a:solidFill>
              </a:rPr>
              <a:t/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/>
            </a:r>
            <a:br>
              <a:rPr lang="en-US" sz="2800" dirty="0" smtClean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62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488983" cy="87584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Section A grants – Low Carbon Sector 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5577"/>
            <a:ext cx="7591619" cy="4516016"/>
          </a:xfrm>
        </p:spPr>
        <p:txBody>
          <a:bodyPr>
            <a:normAutofit lnSpcReduction="10000"/>
          </a:bodyPr>
          <a:lstStyle/>
          <a:p>
            <a:pPr marL="85725" indent="0">
              <a:buNone/>
            </a:pPr>
            <a:r>
              <a:rPr lang="en-US" dirty="0" smtClean="0"/>
              <a:t>For businesses in Low Carbon and renewable energy economy (LCREE) sector </a:t>
            </a:r>
          </a:p>
          <a:p>
            <a:pPr>
              <a:buFontTx/>
              <a:buChar char="-"/>
            </a:pPr>
            <a:r>
              <a:rPr lang="en-US" dirty="0" smtClean="0"/>
              <a:t>Up to £8000 to fund 40% of business development initiatives </a:t>
            </a:r>
          </a:p>
          <a:p>
            <a:pPr>
              <a:buFontTx/>
              <a:buChar char="-"/>
            </a:pPr>
            <a:r>
              <a:rPr lang="en-US" dirty="0" smtClean="0"/>
              <a:t>Majority of operation must fall within one of 17 LCREE sectors</a:t>
            </a:r>
          </a:p>
          <a:p>
            <a:pPr>
              <a:buFontTx/>
              <a:buChar char="-"/>
            </a:pPr>
            <a:r>
              <a:rPr lang="en-US" dirty="0" smtClean="0"/>
              <a:t>Plans must fit within one or more of: Research and Development, Physical infrastructure, Equipment and machinery </a:t>
            </a:r>
          </a:p>
          <a:p>
            <a:pPr>
              <a:buFontTx/>
              <a:buChar char="-"/>
            </a:pPr>
            <a:r>
              <a:rPr lang="en-US" dirty="0" smtClean="0"/>
              <a:t>Or make compelling case to detail how your proposal meets the aims of the scheme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2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94053" cy="139836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Section B Grants  - For low carbon improvements </a:t>
            </a:r>
            <a:r>
              <a:rPr lang="en-US" sz="36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/>
            </a:r>
            <a:br>
              <a:rPr lang="en-US" sz="36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</a:b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5577"/>
            <a:ext cx="7591619" cy="4516016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dirty="0" smtClean="0"/>
              <a:t>For businesses in any sector taking measures to </a:t>
            </a:r>
            <a:r>
              <a:rPr lang="en-US" dirty="0" err="1" smtClean="0"/>
              <a:t>to</a:t>
            </a:r>
            <a:r>
              <a:rPr lang="en-US" dirty="0" smtClean="0"/>
              <a:t> reduce carbon footprint</a:t>
            </a:r>
          </a:p>
          <a:p>
            <a:pPr marL="85725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Up to £5000 to fund 40% of the costs of reducing carbon footprint of commercial premises</a:t>
            </a:r>
          </a:p>
          <a:p>
            <a:pPr marL="85725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Priority given to those in; Food Production, Tourism and Hospitality, Distribution and Logistics, Construction, Independent retail</a:t>
            </a:r>
          </a:p>
        </p:txBody>
      </p:sp>
    </p:spTree>
    <p:extLst>
      <p:ext uri="{BB962C8B-B14F-4D97-AF65-F5344CB8AC3E}">
        <p14:creationId xmlns:p14="http://schemas.microsoft.com/office/powerpoint/2010/main" val="19776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Conditions: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5577"/>
            <a:ext cx="7591619" cy="451601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Grants subject to securing all necessary permissions </a:t>
            </a:r>
          </a:p>
          <a:p>
            <a:pPr>
              <a:buFontTx/>
              <a:buChar char="-"/>
            </a:pPr>
            <a:r>
              <a:rPr lang="en-US" dirty="0" smtClean="0"/>
              <a:t>No retrospective grants - will not support works already been undertaken or started before formal offer made</a:t>
            </a:r>
          </a:p>
          <a:p>
            <a:pPr>
              <a:buFontTx/>
              <a:buChar char="-"/>
            </a:pPr>
            <a:r>
              <a:rPr lang="en-US" dirty="0" smtClean="0"/>
              <a:t>Can only apply for A or B not both</a:t>
            </a:r>
          </a:p>
          <a:p>
            <a:pPr>
              <a:buFontTx/>
              <a:buChar char="-"/>
            </a:pPr>
            <a:r>
              <a:rPr lang="en-US" dirty="0" smtClean="0"/>
              <a:t>Must be located within SDC, or TMBC and have a commercial premises </a:t>
            </a:r>
          </a:p>
          <a:p>
            <a:pPr>
              <a:buFontTx/>
              <a:buChar char="-"/>
            </a:pPr>
            <a:r>
              <a:rPr lang="en-US" dirty="0" smtClean="0"/>
              <a:t>Full details on guidance notes 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85725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51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How to apply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038" y="1392873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Link directs to TMBC application form - this is correct!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SDC will be completing assessment and allocating funding for all Sevenoaks applications</a:t>
            </a:r>
            <a:endParaRPr lang="en-US" dirty="0"/>
          </a:p>
          <a:p>
            <a:r>
              <a:rPr lang="en-US" dirty="0" smtClean="0"/>
              <a:t>Read guidance notes before applying </a:t>
            </a:r>
          </a:p>
          <a:p>
            <a:pPr marL="85725" indent="0">
              <a:buNone/>
            </a:pPr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www.sevenoaks.gov.uk/downloads/download/956/green_business_grant_guidance_2023</a:t>
            </a:r>
            <a:endParaRPr lang="en-GB" sz="2000" dirty="0" smtClean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r>
              <a:rPr lang="en-US" dirty="0" smtClean="0"/>
              <a:t>Any Queries: </a:t>
            </a:r>
            <a:r>
              <a:rPr lang="en-US" dirty="0" smtClean="0">
                <a:hlinkClick r:id="rId3"/>
              </a:rPr>
              <a:t>business.grants@sevenoaks.gov.uk</a:t>
            </a:r>
            <a:endParaRPr lang="en-US" dirty="0" smtClean="0"/>
          </a:p>
          <a:p>
            <a:pPr marL="85725" indent="0">
              <a:buNone/>
            </a:pPr>
            <a:endParaRPr lang="en-GB" dirty="0"/>
          </a:p>
        </p:txBody>
      </p:sp>
      <p:pic>
        <p:nvPicPr>
          <p:cNvPr id="4" name="Picture 3" descr="UK government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0" y="5744211"/>
            <a:ext cx="2496846" cy="84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assets.publishing.service.gov.uk/government/uploads/system/uploads/image_data/file/147773/Levelling_Up_9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528" y="5606095"/>
            <a:ext cx="2001371" cy="1411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0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212"/>
            <a:ext cx="8229600" cy="6650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Sevenoaks – Promoting Place </a:t>
            </a:r>
            <a:b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0733" y="1674092"/>
            <a:ext cx="1458451" cy="2535995"/>
          </a:xfrm>
        </p:spPr>
        <p:txBody>
          <a:bodyPr>
            <a:normAutofit fontScale="25000" lnSpcReduction="20000"/>
          </a:bodyPr>
          <a:lstStyle/>
          <a:p>
            <a:pPr lvl="2">
              <a:buFont typeface="Wingdings" panose="05000000000000000000" pitchFamily="2" charset="2"/>
              <a:buChar char="Ø"/>
            </a:pPr>
            <a:endParaRPr lang="en-US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1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</a:p>
          <a:p>
            <a:pPr marL="0" indent="0">
              <a:buNone/>
            </a:pPr>
            <a:r>
              <a:rPr lang="en-US" sz="11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  <a:p>
            <a:pPr marL="0" indent="0">
              <a:buNone/>
            </a:pPr>
            <a:r>
              <a:rPr lang="en-US" sz="11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</a:t>
            </a:r>
          </a:p>
          <a:p>
            <a:pPr marL="0" indent="0">
              <a:buNone/>
            </a:pPr>
            <a:r>
              <a:rPr lang="en-US" sz="11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endParaRPr lang="en-GB" sz="1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291" y="1656383"/>
            <a:ext cx="1545795" cy="1175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291" y="2807469"/>
            <a:ext cx="1545794" cy="1128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355" y="2784553"/>
            <a:ext cx="1663936" cy="1153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070" y="3415553"/>
            <a:ext cx="35859" cy="26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355" y="1648933"/>
            <a:ext cx="1663936" cy="1158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2" y="6295044"/>
            <a:ext cx="766039" cy="4868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573297"/>
            <a:ext cx="79310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BUSINESS DIRECTORY </a:t>
            </a:r>
          </a:p>
          <a:p>
            <a:pPr algn="ctr"/>
            <a:endParaRPr lang="en-GB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www.moresevenoaks.co.uk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603744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9999"/>
                </a:solidFill>
              </a:rPr>
              <a:t>Coming soon…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166328"/>
            <a:ext cx="8322906" cy="495983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West Kent Rural Busines</a:t>
            </a:r>
            <a:r>
              <a:rPr lang="en-US" b="1" dirty="0" smtClean="0"/>
              <a:t>s Grants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Funded by Rural England Prosperity Fund </a:t>
            </a:r>
          </a:p>
          <a:p>
            <a:pPr>
              <a:buFontTx/>
              <a:buChar char="-"/>
            </a:pPr>
            <a:r>
              <a:rPr lang="en-US" dirty="0" smtClean="0"/>
              <a:t>Capital funding for businesses or community </a:t>
            </a:r>
            <a:r>
              <a:rPr lang="en-US" dirty="0" err="1" smtClean="0"/>
              <a:t>organisations</a:t>
            </a:r>
            <a:r>
              <a:rPr lang="en-US" dirty="0" smtClean="0"/>
              <a:t> in rural areas </a:t>
            </a:r>
          </a:p>
          <a:p>
            <a:pPr>
              <a:buFontTx/>
              <a:buChar char="-"/>
            </a:pPr>
            <a:r>
              <a:rPr lang="en-US" dirty="0" smtClean="0"/>
              <a:t>Up to £25k capital grants</a:t>
            </a:r>
          </a:p>
          <a:p>
            <a:pPr>
              <a:buFontTx/>
              <a:buChar char="-"/>
            </a:pPr>
            <a:r>
              <a:rPr lang="en-US" dirty="0" smtClean="0"/>
              <a:t>Suggested 50% grant intervention rate</a:t>
            </a:r>
          </a:p>
          <a:p>
            <a:pPr>
              <a:buFontTx/>
              <a:buChar char="-"/>
            </a:pPr>
            <a:r>
              <a:rPr lang="en-US" dirty="0" smtClean="0"/>
              <a:t>Rural areas cover majority of District 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Contact </a:t>
            </a:r>
            <a:r>
              <a:rPr lang="en-US" dirty="0" smtClean="0">
                <a:hlinkClick r:id="rId2"/>
              </a:rPr>
              <a:t>business@sevenoaks.gov.uk</a:t>
            </a:r>
            <a:r>
              <a:rPr lang="en-US" dirty="0" smtClean="0"/>
              <a:t> to be added to list for further information </a:t>
            </a:r>
            <a:r>
              <a:rPr lang="en-US" smtClean="0"/>
              <a:t>when available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5018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9999"/>
                </a:solidFill>
              </a:rPr>
              <a:t>Supporting Business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Emily Haswell 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Economic Development Officer</a:t>
            </a:r>
          </a:p>
          <a:p>
            <a:pPr marL="0" indent="0" algn="ctr">
              <a:buNone/>
            </a:pPr>
            <a:r>
              <a:rPr lang="en-US" dirty="0" smtClean="0"/>
              <a:t>Business Support /Town </a:t>
            </a:r>
            <a:r>
              <a:rPr lang="en-US" dirty="0" err="1" smtClean="0"/>
              <a:t>Centres</a:t>
            </a:r>
            <a:r>
              <a:rPr lang="en-US" dirty="0" smtClean="0"/>
              <a:t> and UKSPF/REPF lead</a:t>
            </a:r>
            <a:endParaRPr lang="en-GB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Contact: </a:t>
            </a:r>
            <a:r>
              <a:rPr lang="en-US" dirty="0" smtClean="0">
                <a:hlinkClick r:id="rId2"/>
              </a:rPr>
              <a:t>emily.haswell@sevenoaks.gov.uk</a:t>
            </a:r>
            <a:endParaRPr lang="en-US" dirty="0" smtClean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160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Supporting Your Business 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4865"/>
            <a:ext cx="6260840" cy="3718865"/>
          </a:xfrm>
        </p:spPr>
        <p:txBody>
          <a:bodyPr/>
          <a:lstStyle/>
          <a:p>
            <a:r>
              <a:rPr lang="en-US" dirty="0" smtClean="0"/>
              <a:t>Introduction and background</a:t>
            </a:r>
          </a:p>
          <a:p>
            <a:r>
              <a:rPr lang="en-US" dirty="0" smtClean="0"/>
              <a:t>Meeting Point – Swanley </a:t>
            </a:r>
          </a:p>
          <a:p>
            <a:r>
              <a:rPr lang="en-US" dirty="0" smtClean="0"/>
              <a:t>West Kent Business Support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Green Business Grants Scheme </a:t>
            </a:r>
          </a:p>
          <a:p>
            <a:r>
              <a:rPr lang="en-US" dirty="0" smtClean="0"/>
              <a:t>More Sevenoaks – </a:t>
            </a:r>
            <a:r>
              <a:rPr lang="en-US" dirty="0"/>
              <a:t>Business Directory </a:t>
            </a:r>
          </a:p>
          <a:p>
            <a:r>
              <a:rPr lang="en-US" dirty="0" smtClean="0">
                <a:hlinkClick r:id="rId2"/>
              </a:rPr>
              <a:t>business@sevenoaks.gov.uk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15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A9EA9-7E9F-4E19-48F0-678191C7B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06" y="1492898"/>
            <a:ext cx="6692379" cy="4861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New business </a:t>
            </a:r>
            <a:r>
              <a:rPr lang="en-US" sz="2400" dirty="0" smtClean="0"/>
              <a:t>co-working hub opening </a:t>
            </a:r>
            <a:r>
              <a:rPr lang="en-US" sz="2400" dirty="0"/>
              <a:t>in May 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Private offices </a:t>
            </a:r>
            <a:endParaRPr lang="en-US" dirty="0" smtClean="0"/>
          </a:p>
          <a:p>
            <a:r>
              <a:rPr lang="en-US" dirty="0" smtClean="0"/>
              <a:t>Fixed </a:t>
            </a:r>
            <a:r>
              <a:rPr lang="en-US" dirty="0"/>
              <a:t>desks </a:t>
            </a:r>
            <a:endParaRPr lang="en-US" dirty="0" smtClean="0"/>
          </a:p>
          <a:p>
            <a:r>
              <a:rPr lang="en-US" dirty="0" smtClean="0"/>
              <a:t>Hot </a:t>
            </a:r>
            <a:r>
              <a:rPr lang="en-US" dirty="0" err="1"/>
              <a:t>desking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Meeting </a:t>
            </a:r>
            <a:r>
              <a:rPr lang="en-US" dirty="0"/>
              <a:t>Room</a:t>
            </a:r>
          </a:p>
          <a:p>
            <a:r>
              <a:rPr lang="en-US" dirty="0" smtClean="0"/>
              <a:t>Lounge </a:t>
            </a:r>
            <a:r>
              <a:rPr lang="en-US" dirty="0"/>
              <a:t>area with </a:t>
            </a:r>
            <a:r>
              <a:rPr lang="en-US" dirty="0" smtClean="0"/>
              <a:t>break out tables and relaxed seating</a:t>
            </a:r>
          </a:p>
          <a:p>
            <a:r>
              <a:rPr lang="en-US" dirty="0" smtClean="0"/>
              <a:t>Event Space </a:t>
            </a:r>
          </a:p>
          <a:p>
            <a:r>
              <a:rPr lang="en-US" dirty="0" smtClean="0"/>
              <a:t>Business support package included </a:t>
            </a:r>
          </a:p>
          <a:p>
            <a:r>
              <a:rPr lang="en-US" dirty="0" smtClean="0"/>
              <a:t>Shared outside area 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C5B5A-1D59-94BC-379D-9C3E41578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7" y="655037"/>
            <a:ext cx="5404247" cy="711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904423-4FAF-EF9B-7A04-0AC879A86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306" y="4827747"/>
            <a:ext cx="1922106" cy="169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hangingPunct="1"/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448" y="3846847"/>
            <a:ext cx="4716196" cy="1689923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hangingPunct="1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A long table with chairs around it&#10;&#10;Description automatically generated with low confidence">
            <a:extLst>
              <a:ext uri="{FF2B5EF4-FFF2-40B4-BE49-F238E27FC236}">
                <a16:creationId xmlns:a16="http://schemas.microsoft.com/office/drawing/2014/main" id="{AAD14AA3-9BB5-0D59-B527-3672A0C00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3" r="19510"/>
          <a:stretch/>
        </p:blipFill>
        <p:spPr>
          <a:xfrm>
            <a:off x="5857090" y="857251"/>
            <a:ext cx="3286910" cy="2509234"/>
          </a:xfrm>
          <a:prstGeom prst="rect">
            <a:avLst/>
          </a:prstGeom>
        </p:spPr>
      </p:pic>
      <p:sp>
        <p:nvSpPr>
          <p:cNvPr id="48" name="Rectangle 3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401" y="4445659"/>
            <a:ext cx="96012" cy="490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hangingPunct="1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5760" y="4684951"/>
            <a:ext cx="10972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hangingPunct="1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69A75B6-A703-E49E-60A5-DBF36C7C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744" y="3970782"/>
            <a:ext cx="2489454" cy="1440180"/>
          </a:xfrm>
        </p:spPr>
        <p:txBody>
          <a:bodyPr anchor="ctr">
            <a:normAutofit/>
          </a:bodyPr>
          <a:lstStyle/>
          <a:p>
            <a:endParaRPr lang="en-US" sz="1275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08DEC5-D5AD-CE0B-12C3-A24857996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67" b="-3"/>
          <a:stretch/>
        </p:blipFill>
        <p:spPr>
          <a:xfrm>
            <a:off x="5857097" y="3491515"/>
            <a:ext cx="3286909" cy="2509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3A37F9-DDC8-66A0-BE8B-EE569991F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58" r="9467"/>
          <a:stretch/>
        </p:blipFill>
        <p:spPr>
          <a:xfrm>
            <a:off x="-5" y="857257"/>
            <a:ext cx="5732060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D14AA3-9BB5-0D59-B527-3672A0C00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857251"/>
            <a:ext cx="4810126" cy="326707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69A75B6-A703-E49E-60A5-DBF36C7C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294" y="4040636"/>
            <a:ext cx="2489454" cy="1440180"/>
          </a:xfrm>
        </p:spPr>
        <p:txBody>
          <a:bodyPr anchor="ctr">
            <a:normAutofit/>
          </a:bodyPr>
          <a:lstStyle/>
          <a:p>
            <a:endParaRPr lang="en-US" sz="1275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08DEC5-D5AD-CE0B-12C3-A2485799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2571"/>
            <a:ext cx="4220242" cy="2222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3A37F9-DDC8-66A0-BE8B-EE569991F2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8" t="1" r="8553" b="-13291"/>
          <a:stretch/>
        </p:blipFill>
        <p:spPr>
          <a:xfrm>
            <a:off x="0" y="857251"/>
            <a:ext cx="4220242" cy="3714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4202571"/>
            <a:ext cx="4814221" cy="22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CDBE4F-1655-6F63-1CBD-AD40118DE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65" y="1624999"/>
            <a:ext cx="7104588" cy="343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1290128"/>
            <a:ext cx="8263423" cy="10629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West Kent Business Support </a:t>
            </a:r>
            <a:r>
              <a:rPr lang="en-US" sz="4400" b="1" dirty="0" err="1" smtClean="0">
                <a:solidFill>
                  <a:srgbClr val="00B050"/>
                </a:solidFill>
              </a:rPr>
              <a:t>Programme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endParaRPr lang="en-GB" sz="4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3" y="2341983"/>
            <a:ext cx="7918191" cy="363890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 smtClean="0"/>
              <a:t>Business </a:t>
            </a:r>
            <a:r>
              <a:rPr lang="en-US" b="1" dirty="0"/>
              <a:t>Support for West Kent Businesses</a:t>
            </a:r>
          </a:p>
          <a:p>
            <a:pPr marL="0" indent="0" fontAlgn="base">
              <a:buNone/>
            </a:pPr>
            <a:r>
              <a:rPr lang="en-US" dirty="0" smtClean="0"/>
              <a:t>Free </a:t>
            </a:r>
            <a:r>
              <a:rPr lang="en-US" dirty="0"/>
              <a:t>business support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for all West Kent businesses delivered by Smarter Society on behalf of West Kent Partnership as part of UK Governments Shared Prosperity fund </a:t>
            </a:r>
            <a:endParaRPr lang="en-US" dirty="0"/>
          </a:p>
          <a:p>
            <a:endParaRPr lang="en-GB" dirty="0" smtClean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westkentbusiness.com/</a:t>
            </a:r>
            <a:r>
              <a:rPr lang="en-GB" dirty="0" smtClean="0"/>
              <a:t> - Register here for scheme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Launch </a:t>
            </a:r>
            <a:r>
              <a:rPr lang="en-US" dirty="0">
                <a:hlinkClick r:id="rId3"/>
              </a:rPr>
              <a:t>of West Kent Business Tickets, Thu 11 May 2023 at 12:30 | Eventbrite</a:t>
            </a:r>
            <a:endParaRPr lang="en-GB" dirty="0" smtClean="0"/>
          </a:p>
        </p:txBody>
      </p:sp>
      <p:pic>
        <p:nvPicPr>
          <p:cNvPr id="1026" name="Picture 2" descr="Invest in West K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6" y="484579"/>
            <a:ext cx="3507220" cy="7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K government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3" y="5578297"/>
            <a:ext cx="2496846" cy="84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assets.publishing.service.gov.uk/government/uploads/system/uploads/image_data/file/147773/Levelling_Up_96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528" y="5446395"/>
            <a:ext cx="2001371" cy="1411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4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65819" y="249991"/>
            <a:ext cx="1520994" cy="10139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583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84" y="1530220"/>
            <a:ext cx="8002166" cy="4646743"/>
          </a:xfrm>
        </p:spPr>
        <p:txBody>
          <a:bodyPr>
            <a:normAutofit fontScale="92500" lnSpcReduction="10000"/>
          </a:bodyPr>
          <a:lstStyle/>
          <a:p>
            <a:pPr marL="85725" indent="0">
              <a:buSzPct val="69498"/>
              <a:buNone/>
            </a:pPr>
            <a:r>
              <a:rPr lang="en-US" dirty="0"/>
              <a:t>Mentoring</a:t>
            </a:r>
          </a:p>
          <a:p>
            <a:pPr lvl="1">
              <a:buSzPct val="81081"/>
            </a:pPr>
            <a:r>
              <a:rPr lang="en-US" dirty="0"/>
              <a:t>1-2-1 support delivered by experts in growth, digital, funding applications and general </a:t>
            </a:r>
            <a:r>
              <a:rPr lang="en-US" dirty="0" smtClean="0"/>
              <a:t>support</a:t>
            </a:r>
          </a:p>
          <a:p>
            <a:pPr marL="342900" lvl="1" indent="0">
              <a:buSzPct val="81081"/>
              <a:buNone/>
            </a:pPr>
            <a:endParaRPr lang="en-US" dirty="0"/>
          </a:p>
          <a:p>
            <a:pPr marL="85725" indent="0">
              <a:buSzPct val="69498"/>
              <a:buNone/>
            </a:pPr>
            <a:r>
              <a:rPr lang="en-US" dirty="0"/>
              <a:t>Training &amp; Networking</a:t>
            </a:r>
          </a:p>
          <a:p>
            <a:pPr lvl="1">
              <a:buSzPct val="69498"/>
            </a:pPr>
            <a:r>
              <a:rPr lang="en-US" dirty="0"/>
              <a:t>Hybrid format events across the West Kent Area</a:t>
            </a:r>
          </a:p>
          <a:p>
            <a:pPr lvl="1">
              <a:buSzPct val="69498"/>
            </a:pPr>
            <a:r>
              <a:rPr lang="en-US" dirty="0"/>
              <a:t>Networking sessions at local co-working spaces to foster new </a:t>
            </a:r>
            <a:r>
              <a:rPr lang="en-US" dirty="0" smtClean="0"/>
              <a:t>partnerships</a:t>
            </a:r>
            <a:endParaRPr lang="en-US" dirty="0"/>
          </a:p>
          <a:p>
            <a:pPr marL="0" indent="0">
              <a:buSzPct val="69498"/>
              <a:buNone/>
            </a:pPr>
            <a:endParaRPr lang="en-US" dirty="0" smtClean="0"/>
          </a:p>
          <a:p>
            <a:pPr marL="0" indent="0">
              <a:buSzPct val="69498"/>
              <a:buNone/>
            </a:pPr>
            <a:r>
              <a:rPr lang="en-US" dirty="0" smtClean="0"/>
              <a:t>Annual </a:t>
            </a:r>
            <a:r>
              <a:rPr lang="en-US" dirty="0"/>
              <a:t>Festival of Business</a:t>
            </a:r>
          </a:p>
          <a:p>
            <a:pPr lvl="1">
              <a:buSzPct val="81081"/>
            </a:pPr>
            <a:r>
              <a:rPr lang="en-US" dirty="0"/>
              <a:t>Large event showcasing West Kent businesses and entrepreneurs</a:t>
            </a:r>
          </a:p>
          <a:p>
            <a:pPr marL="0" indent="0">
              <a:buSzPct val="69498"/>
              <a:buNone/>
            </a:pPr>
            <a:endParaRPr lang="en-US" dirty="0" smtClean="0"/>
          </a:p>
          <a:p>
            <a:pPr marL="0" indent="0">
              <a:buSzPct val="69498"/>
              <a:buNone/>
            </a:pPr>
            <a:r>
              <a:rPr lang="en-US" dirty="0" smtClean="0"/>
              <a:t>West </a:t>
            </a:r>
            <a:r>
              <a:rPr lang="en-US" dirty="0"/>
              <a:t>Kent business online portal</a:t>
            </a:r>
          </a:p>
          <a:p>
            <a:pPr lvl="1">
              <a:buSzPct val="81081"/>
            </a:pPr>
            <a:r>
              <a:rPr lang="en-US" dirty="0"/>
              <a:t>Training sessions recorded and hosted online</a:t>
            </a:r>
          </a:p>
          <a:p>
            <a:pPr lvl="1">
              <a:buSzPct val="81081"/>
            </a:pPr>
            <a:r>
              <a:rPr lang="en-US" dirty="0" smtClean="0"/>
              <a:t>Register for events, mentoring and support </a:t>
            </a:r>
            <a:endParaRPr lang="en-US" dirty="0"/>
          </a:p>
          <a:p>
            <a:pPr lvl="1">
              <a:buSzPct val="81081"/>
            </a:pPr>
            <a:r>
              <a:rPr lang="en-US" dirty="0"/>
              <a:t>Business support </a:t>
            </a:r>
            <a:r>
              <a:rPr lang="en-US" dirty="0" smtClean="0"/>
              <a:t>helpline</a:t>
            </a:r>
          </a:p>
          <a:p>
            <a:pPr marL="342900" lvl="1" indent="0">
              <a:buSzPct val="81081"/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Invest in West K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" y="353950"/>
            <a:ext cx="3508132" cy="7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3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33" y="214626"/>
            <a:ext cx="6761195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Green Business Grant Scheme </a:t>
            </a:r>
            <a:endParaRPr lang="en-GB" sz="36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233" y="1380931"/>
            <a:ext cx="8170117" cy="4786799"/>
          </a:xfrm>
        </p:spPr>
        <p:txBody>
          <a:bodyPr/>
          <a:lstStyle/>
          <a:p>
            <a:r>
              <a:rPr lang="en-US" dirty="0" smtClean="0"/>
              <a:t>Funded through UK Governments Shared Prosperity fund as part of levelling up agenda</a:t>
            </a:r>
          </a:p>
          <a:p>
            <a:r>
              <a:rPr lang="en-US" dirty="0" smtClean="0"/>
              <a:t>Partnership working Sevenoaks District Council with </a:t>
            </a:r>
            <a:r>
              <a:rPr lang="en-US" dirty="0" err="1" smtClean="0"/>
              <a:t>Tonbridge</a:t>
            </a:r>
            <a:r>
              <a:rPr lang="en-US" dirty="0" smtClean="0"/>
              <a:t> and </a:t>
            </a:r>
            <a:r>
              <a:rPr lang="en-US" dirty="0" err="1" smtClean="0"/>
              <a:t>Malling</a:t>
            </a:r>
            <a:r>
              <a:rPr lang="en-US" dirty="0" smtClean="0"/>
              <a:t> Borough Council </a:t>
            </a:r>
          </a:p>
          <a:p>
            <a:r>
              <a:rPr lang="en-US" dirty="0" smtClean="0"/>
              <a:t>Capital Grants to help reduce businesses carbon footprint</a:t>
            </a:r>
          </a:p>
          <a:p>
            <a:r>
              <a:rPr lang="en-US" dirty="0" smtClean="0"/>
              <a:t>Application open </a:t>
            </a:r>
            <a:r>
              <a:rPr lang="en-US" b="1" dirty="0" smtClean="0"/>
              <a:t>18 April 2023 – 31 May 2023</a:t>
            </a:r>
          </a:p>
          <a:p>
            <a:r>
              <a:rPr lang="en-US" dirty="0" smtClean="0"/>
              <a:t>Additional round possible in 2024 not guaranteed</a:t>
            </a:r>
          </a:p>
          <a:p>
            <a:r>
              <a:rPr lang="en-US" dirty="0">
                <a:hlinkClick r:id="rId2"/>
              </a:rPr>
              <a:t>https://www.sevenoaks.gov.uk/business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3" descr="UK government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3" y="5578297"/>
            <a:ext cx="2496846" cy="84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assets.publishing.service.gov.uk/government/uploads/system/uploads/image_data/file/147773/Levelling_Up_9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35" y="5578297"/>
            <a:ext cx="2001371" cy="127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65819" y="249991"/>
            <a:ext cx="1520994" cy="10139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394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576</Words>
  <Application>Microsoft Office PowerPoint</Application>
  <PresentationFormat>On-screen Show (4:3)</PresentationFormat>
  <Paragraphs>100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Trebuchet MS</vt:lpstr>
      <vt:lpstr>Wingdings</vt:lpstr>
      <vt:lpstr>Office Theme</vt:lpstr>
      <vt:lpstr>1_Office Theme</vt:lpstr>
      <vt:lpstr>2_Office Theme</vt:lpstr>
      <vt:lpstr>Supporting Business   </vt:lpstr>
      <vt:lpstr>Supporting Your Business </vt:lpstr>
      <vt:lpstr>PowerPoint Presentation</vt:lpstr>
      <vt:lpstr>PowerPoint Presentation</vt:lpstr>
      <vt:lpstr>PowerPoint Presentation</vt:lpstr>
      <vt:lpstr>PowerPoint Presentation</vt:lpstr>
      <vt:lpstr>West Kent Business Support Programme </vt:lpstr>
      <vt:lpstr>PowerPoint Presentation</vt:lpstr>
      <vt:lpstr>Green Business Grant Scheme </vt:lpstr>
      <vt:lpstr>Section A grants – Low Carbon Sector </vt:lpstr>
      <vt:lpstr>Section B Grants  - For low carbon improvements  </vt:lpstr>
      <vt:lpstr>Conditions:</vt:lpstr>
      <vt:lpstr>How to apply</vt:lpstr>
      <vt:lpstr>More Sevenoaks – Promoting Place    </vt:lpstr>
      <vt:lpstr>Coming soon…</vt:lpstr>
      <vt:lpstr>Supporting Business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Emma Lamb</dc:creator>
  <cp:lastModifiedBy>Emily Haswell</cp:lastModifiedBy>
  <cp:revision>28</cp:revision>
  <dcterms:modified xsi:type="dcterms:W3CDTF">2023-04-26T08:59:07Z</dcterms:modified>
</cp:coreProperties>
</file>